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1"/>
  </p:sldMasterIdLst>
  <p:notesMasterIdLst>
    <p:notesMasterId r:id="rId49"/>
  </p:notesMasterIdLst>
  <p:sldIdLst>
    <p:sldId id="256" r:id="rId2"/>
    <p:sldId id="299" r:id="rId3"/>
    <p:sldId id="342" r:id="rId4"/>
    <p:sldId id="260" r:id="rId5"/>
    <p:sldId id="259" r:id="rId6"/>
    <p:sldId id="302" r:id="rId7"/>
    <p:sldId id="349" r:id="rId8"/>
    <p:sldId id="350" r:id="rId9"/>
    <p:sldId id="365" r:id="rId10"/>
    <p:sldId id="353" r:id="rId11"/>
    <p:sldId id="352" r:id="rId12"/>
    <p:sldId id="360" r:id="rId13"/>
    <p:sldId id="361" r:id="rId14"/>
    <p:sldId id="356" r:id="rId15"/>
    <p:sldId id="366" r:id="rId16"/>
    <p:sldId id="358" r:id="rId17"/>
    <p:sldId id="359" r:id="rId18"/>
    <p:sldId id="362" r:id="rId19"/>
    <p:sldId id="363" r:id="rId20"/>
    <p:sldId id="364" r:id="rId21"/>
    <p:sldId id="367" r:id="rId22"/>
    <p:sldId id="368" r:id="rId23"/>
    <p:sldId id="369" r:id="rId24"/>
    <p:sldId id="370" r:id="rId25"/>
    <p:sldId id="371" r:id="rId26"/>
    <p:sldId id="372" r:id="rId27"/>
    <p:sldId id="375" r:id="rId28"/>
    <p:sldId id="373" r:id="rId29"/>
    <p:sldId id="376" r:id="rId30"/>
    <p:sldId id="377" r:id="rId31"/>
    <p:sldId id="378" r:id="rId32"/>
    <p:sldId id="379" r:id="rId33"/>
    <p:sldId id="380" r:id="rId34"/>
    <p:sldId id="381" r:id="rId35"/>
    <p:sldId id="382" r:id="rId36"/>
    <p:sldId id="383" r:id="rId37"/>
    <p:sldId id="384" r:id="rId38"/>
    <p:sldId id="385" r:id="rId39"/>
    <p:sldId id="386" r:id="rId40"/>
    <p:sldId id="388" r:id="rId41"/>
    <p:sldId id="389" r:id="rId42"/>
    <p:sldId id="390" r:id="rId43"/>
    <p:sldId id="391" r:id="rId44"/>
    <p:sldId id="392" r:id="rId45"/>
    <p:sldId id="393" r:id="rId46"/>
    <p:sldId id="394" r:id="rId47"/>
    <p:sldId id="348" r:id="rId48"/>
  </p:sldIdLst>
  <p:sldSz cx="9144000" cy="6858000" type="screen4x3"/>
  <p:notesSz cx="6858000" cy="9144000"/>
  <p:custDataLst>
    <p:tags r:id="rId5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048" userDrawn="1">
          <p15:clr>
            <a:srgbClr val="A4A3A4"/>
          </p15:clr>
        </p15:guide>
        <p15:guide id="2" pos="2880" userDrawn="1">
          <p15:clr>
            <a:srgbClr val="A4A3A4"/>
          </p15:clr>
        </p15:guide>
        <p15:guide id="3" orient="horz" pos="57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A7B6A3A-CE30-1950-3AE2-92216B680263}" name="Hannah Cassel" initials="HC" userId="S::hannah.cassel@aventriahealth.com::f3f0ded6-fd25-421d-a5ea-c76444766a65" providerId="AD"/>
  <p188:author id="{8793C94A-77F6-126B-4659-275826EACB1F}" name="Carolyn Odenwald" initials="CO" userId="S::carolyn.odenwald@aventriahealth.com::448d2118-2d10-4ad2-9536-be8d08ed67d1" providerId="AD"/>
  <p188:author id="{7F897DAA-E13A-661D-3797-C970803856D9}" name="Kathleen Kurtz" initials="KK" userId="S::kathleen.kurtz@franklynhc.com::804d5a99-7fdb-4f91-aaa3-fe451a6f1bf9" providerId="AD"/>
  <p188:author id="{CC9D15B1-80BA-529A-CA3E-F873F8C391E6}" name="David Umla" initials="DU" userId="S::david.umla@aventriahealth.com::05ddf4ab-6e11-46cd-89bc-7f66a006fecf"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indi Caciolo" initials="CC" lastIdx="5" clrIdx="0">
    <p:extLst>
      <p:ext uri="{19B8F6BF-5375-455C-9EA6-DF929625EA0E}">
        <p15:presenceInfo xmlns:p15="http://schemas.microsoft.com/office/powerpoint/2012/main" userId="S::Cindi.Caciolo@aventriahealth.com::ed331b0e-b964-4ec6-9ab7-4811e9e92b3c" providerId="AD"/>
      </p:ext>
    </p:extLst>
  </p:cmAuthor>
  <p:cmAuthor id="2" name="David Umla" initials="DU" lastIdx="7" clrIdx="1">
    <p:extLst>
      <p:ext uri="{19B8F6BF-5375-455C-9EA6-DF929625EA0E}">
        <p15:presenceInfo xmlns:p15="http://schemas.microsoft.com/office/powerpoint/2012/main" userId="S::david.umla@aventriahealth.com::05ddf4ab-6e11-46cd-89bc-7f66a006fecf" providerId="AD"/>
      </p:ext>
    </p:extLst>
  </p:cmAuthor>
  <p:cmAuthor id="3" name="Kathleen Kurtz" initials="KK" lastIdx="61" clrIdx="2">
    <p:extLst>
      <p:ext uri="{19B8F6BF-5375-455C-9EA6-DF929625EA0E}">
        <p15:presenceInfo xmlns:p15="http://schemas.microsoft.com/office/powerpoint/2012/main" userId="S::kathleen.kurtz@franklynhc.com::804d5a99-7fdb-4f91-aaa3-fe451a6f1b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84"/>
    <a:srgbClr val="0C73B0"/>
    <a:srgbClr val="D9AF45"/>
    <a:srgbClr val="EAF2FA"/>
    <a:srgbClr val="F5E0A3"/>
    <a:srgbClr val="FCF5E4"/>
    <a:srgbClr val="F5EFDA"/>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608" autoAdjust="0"/>
    <p:restoredTop sz="69631" autoAdjust="0"/>
  </p:normalViewPr>
  <p:slideViewPr>
    <p:cSldViewPr snapToGrid="0" snapToObjects="1">
      <p:cViewPr varScale="1">
        <p:scale>
          <a:sx n="74" d="100"/>
          <a:sy n="74" d="100"/>
        </p:scale>
        <p:origin x="2238" y="66"/>
      </p:cViewPr>
      <p:guideLst>
        <p:guide pos="3048"/>
        <p:guide pos="2880"/>
        <p:guide orient="horz" pos="576"/>
      </p:guideLst>
    </p:cSldViewPr>
  </p:slideViewPr>
  <p:outlineViewPr>
    <p:cViewPr>
      <p:scale>
        <a:sx n="33" d="100"/>
        <a:sy n="33" d="100"/>
      </p:scale>
      <p:origin x="0" y="0"/>
    </p:cViewPr>
  </p:outlineViewPr>
  <p:notesTextViewPr>
    <p:cViewPr>
      <p:scale>
        <a:sx n="3" d="2"/>
        <a:sy n="3" d="2"/>
      </p:scale>
      <p:origin x="0" y="0"/>
    </p:cViewPr>
  </p:notesTextViewPr>
  <p:sorterViewPr>
    <p:cViewPr>
      <p:scale>
        <a:sx n="40" d="100"/>
        <a:sy n="40" d="100"/>
      </p:scale>
      <p:origin x="0" y="0"/>
    </p:cViewPr>
  </p:sorterViewPr>
  <p:notesViewPr>
    <p:cSldViewPr snapToGrid="0" snapToObjects="1">
      <p:cViewPr varScale="1">
        <p:scale>
          <a:sx n="82" d="100"/>
          <a:sy n="82" d="100"/>
        </p:scale>
        <p:origin x="3876"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tags" Target="tags/tag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457200"/>
            <a:ext cx="5486400" cy="41148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743450"/>
            <a:ext cx="5486400" cy="4114800"/>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6798772"/>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spcAft>
        <a:spcPts val="600"/>
      </a:spcAft>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7" name="Notes Placeholder 6">
            <a:extLst>
              <a:ext uri="{FF2B5EF4-FFF2-40B4-BE49-F238E27FC236}">
                <a16:creationId xmlns:a16="http://schemas.microsoft.com/office/drawing/2014/main" id="{604F2286-4484-3266-CB01-F6EFF50ABBE2}"/>
              </a:ext>
            </a:extLst>
          </p:cNvPr>
          <p:cNvSpPr>
            <a:spLocks noGrp="1"/>
          </p:cNvSpPr>
          <p:nvPr>
            <p:ph type="body" sz="quarter" idx="3"/>
          </p:nvPr>
        </p:nvSpPr>
        <p:spPr/>
        <p:txBody>
          <a:bodyPr/>
          <a:lstStyle/>
          <a:p>
            <a:pPr>
              <a:spcAft>
                <a:spcPts val="600"/>
              </a:spcAft>
            </a:pPr>
            <a:r>
              <a:rPr lang="en-US" sz="1000" dirty="0"/>
              <a:t>Welcome to the third edition of the Salix </a:t>
            </a:r>
            <a:r>
              <a:rPr lang="en-US" sz="1000" i="1" dirty="0"/>
              <a:t>Liver Health Annual Trends Report </a:t>
            </a:r>
            <a:r>
              <a:rPr lang="en-US" sz="1000" dirty="0"/>
              <a:t>chart presentation!</a:t>
            </a:r>
          </a:p>
          <a:p>
            <a:pPr>
              <a:spcAft>
                <a:spcPts val="600"/>
              </a:spcAft>
            </a:pPr>
            <a:r>
              <a:rPr lang="en-US" sz="1000" dirty="0"/>
              <a:t>Salix Pharmaceuticals, one of the largest specialty pharmaceutical companies in the world committed to gastrointestinal (GI) diseases and disorders, is dedicated to uncovering and addressing the challenges in order to make a positive difference for patients.</a:t>
            </a:r>
          </a:p>
          <a:p>
            <a:pPr>
              <a:spcAft>
                <a:spcPts val="600"/>
              </a:spcAft>
            </a:pPr>
            <a:r>
              <a:rPr lang="en-US" sz="1000" dirty="0"/>
              <a:t>This trends report chart presentation is part of that dedication—to understand what barriers exist to quality care for CLD and cirrhosis patients, including those with cirrhotic complications such as hepatic encephalopathy; to measure the trends impacting the adoption of guidelines and improved care over time; and to spread awareness of the challenges.</a:t>
            </a:r>
          </a:p>
          <a:p>
            <a:pPr>
              <a:spcAft>
                <a:spcPts val="600"/>
              </a:spcAft>
            </a:pPr>
            <a:r>
              <a:rPr lang="en-US" sz="1000" dirty="0"/>
              <a:t>Content contained in this educational disease-state resource is being provided by Salix Pharmaceuticals for informational purposes only. Physicians should use their own clinical judgment in diagnosing, counseling, and advising patients.</a:t>
            </a:r>
          </a:p>
        </p:txBody>
      </p:sp>
    </p:spTree>
    <p:extLst>
      <p:ext uri="{BB962C8B-B14F-4D97-AF65-F5344CB8AC3E}">
        <p14:creationId xmlns:p14="http://schemas.microsoft.com/office/powerpoint/2010/main" val="41889760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t>Table 2 | </a:t>
            </a:r>
            <a:r>
              <a:rPr lang="en-US" sz="1000" b="1" dirty="0">
                <a:effectLst/>
              </a:rPr>
              <a:t>Projected Liver Disease Demand and Adult Hepatology Workforce Projections, 2018-2033</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S</a:t>
            </a:r>
            <a:r>
              <a:rPr lang="en-US" sz="1000" b="1" dirty="0">
                <a:solidFill>
                  <a:srgbClr val="005084"/>
                </a:solidFill>
                <a:effectLst/>
                <a:ea typeface="OpenSans-Semibold" panose="020B0604020202020204" charset="0"/>
              </a:rPr>
              <a:t>econdary Research</a:t>
            </a:r>
          </a:p>
          <a:p>
            <a:r>
              <a:rPr lang="en-US" sz="1000" dirty="0">
                <a:effectLst/>
              </a:rPr>
              <a:t>A 2018 predictive model from the American Association for the Study of Liver Diseases (AASLD) workforce study group reported a critical shortage of hepatology providers. They identified about 8000 gastroenterologists, hepatologists, and advanced practice providers (APPs) who had practices in which at least half of their time was spent in hepatology.</a:t>
            </a:r>
            <a:r>
              <a:rPr lang="en-US" sz="1000" baseline="30000" dirty="0">
                <a:effectLst/>
              </a:rPr>
              <a:t>1</a:t>
            </a:r>
            <a:r>
              <a:rPr lang="en-US" sz="1000" dirty="0">
                <a:effectLst/>
              </a:rPr>
              <a:t> The modeling analysis predicts shortages in 2023, 2028, and 2033 of 10%, 23%, and 35% clinical full-time employees, respectively, in adult hepatology.</a:t>
            </a:r>
            <a:r>
              <a:rPr lang="en-US" sz="1000" baseline="30000" dirty="0">
                <a:solidFill>
                  <a:srgbClr val="231F20"/>
                </a:solidFill>
                <a:effectLst/>
                <a:ea typeface="Open Sans" panose="020B0606030504020204" pitchFamily="34" charset="0"/>
              </a:rPr>
              <a:t>1</a:t>
            </a:r>
            <a:endParaRPr lang="en-US" sz="1000" dirty="0">
              <a:solidFill>
                <a:srgbClr val="231F20"/>
              </a:solidFill>
              <a:ea typeface="Open Sans" panose="020B0606030504020204" pitchFamily="34" charset="0"/>
            </a:endParaRPr>
          </a:p>
          <a:p>
            <a:pPr marL="12700" marR="878840"/>
            <a:endParaRPr lang="en-US" sz="1000" baseline="30000" dirty="0">
              <a:solidFill>
                <a:srgbClr val="231F20"/>
              </a:solidFill>
              <a:effectLst/>
              <a:ea typeface="Open Sans" panose="020B0606030504020204" pitchFamily="34" charset="0"/>
            </a:endParaRPr>
          </a:p>
          <a:p>
            <a:r>
              <a:rPr lang="en-US" sz="1000" b="1" baseline="0" dirty="0">
                <a:solidFill>
                  <a:srgbClr val="231F20"/>
                </a:solidFill>
                <a:effectLst/>
                <a:ea typeface="Open Sans" panose="020B0606030504020204" pitchFamily="34" charset="0"/>
              </a:rPr>
              <a:t>Reference: </a:t>
            </a:r>
            <a:r>
              <a:rPr lang="en-US" sz="1000" b="1" dirty="0">
                <a:effectLst/>
              </a:rPr>
              <a:t>1. </a:t>
            </a:r>
            <a:r>
              <a:rPr lang="en-US" sz="1000" dirty="0">
                <a:effectLst/>
              </a:rPr>
              <a:t>Russo MW, Fix OK, Koteish AA, et al. Modeling the hepatology workforce in the United States: a predicted critical shortage. </a:t>
            </a:r>
            <a:r>
              <a:rPr lang="en-US" sz="1000" i="1" dirty="0">
                <a:effectLst/>
              </a:rPr>
              <a:t>Hepatology</a:t>
            </a:r>
            <a:r>
              <a:rPr lang="en-US" sz="1000" dirty="0">
                <a:effectLst/>
              </a:rPr>
              <a:t>. 2020;72(4):1444-1454. </a:t>
            </a:r>
          </a:p>
        </p:txBody>
      </p:sp>
    </p:spTree>
    <p:extLst>
      <p:ext uri="{BB962C8B-B14F-4D97-AF65-F5344CB8AC3E}">
        <p14:creationId xmlns:p14="http://schemas.microsoft.com/office/powerpoint/2010/main" val="49243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000" dirty="0">
                <a:effectLst/>
              </a:rPr>
              <a:t>Figure 6 | </a:t>
            </a:r>
            <a:r>
              <a:rPr lang="en-US" sz="1000" b="1" dirty="0">
                <a:effectLst/>
              </a:rPr>
              <a:t>Most Important Social/Economic Factors Impacting CLD Patient Outcomes</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This year, all socioeconomic factors impacting liver disease patient outcomes experienced statistically significant increases in their importance ratings as compared to 2022 (at 95% confidence). For example, food security rose 53%. </a:t>
            </a:r>
          </a:p>
          <a:p>
            <a:endParaRPr lang="en-US" sz="1000" baseline="30000" dirty="0">
              <a:effectLst/>
              <a:ea typeface="Open Sans" panose="020B0606030504020204" pitchFamily="34" charset="0"/>
            </a:endParaRPr>
          </a:p>
          <a:p>
            <a:endParaRPr lang="en-US" sz="1000" dirty="0"/>
          </a:p>
        </p:txBody>
      </p:sp>
    </p:spTree>
    <p:extLst>
      <p:ext uri="{BB962C8B-B14F-4D97-AF65-F5344CB8AC3E}">
        <p14:creationId xmlns:p14="http://schemas.microsoft.com/office/powerpoint/2010/main" val="35845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7 | </a:t>
            </a:r>
            <a:r>
              <a:rPr lang="en-US" sz="1000" b="1" dirty="0">
                <a:effectLst/>
              </a:rPr>
              <a:t>Provider Roles With the Greatest Impact on Liver Disease Patient Care</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171450" indent="-171450">
              <a:buFont typeface="Arial" panose="020B0604020202020204" pitchFamily="34" charset="0"/>
              <a:buChar char="•"/>
            </a:pPr>
            <a:r>
              <a:rPr lang="en-US" sz="1000" dirty="0">
                <a:effectLst/>
              </a:rPr>
              <a:t>Overall, 72% of all respondents report that their organizations have suffered chronic staffing shortages across many roles. </a:t>
            </a:r>
          </a:p>
          <a:p>
            <a:pPr marL="171450" indent="-171450">
              <a:buFont typeface="Arial" panose="020B0604020202020204" pitchFamily="34" charset="0"/>
              <a:buChar char="•"/>
            </a:pPr>
            <a:r>
              <a:rPr lang="en-US" sz="1000" dirty="0">
                <a:effectLst/>
              </a:rPr>
              <a:t>Eighty percent of respondents reported chronic nursing shortages within their organizations. A lesser 29% report shortages of gastroenterologists, and 26% report shortages of hepatologists. </a:t>
            </a:r>
          </a:p>
          <a:p>
            <a:pPr marL="171450" indent="-171450">
              <a:buFont typeface="Arial" panose="020B0604020202020204" pitchFamily="34" charset="0"/>
              <a:buChar char="•"/>
            </a:pPr>
            <a:r>
              <a:rPr lang="en-US" sz="1000" dirty="0">
                <a:effectLst/>
              </a:rPr>
              <a:t>Respondents report that shortages in hepatologists and gastroenterologists have the greatest impact on their organization’s ability to manage liver disease patient care (82% and 77%, respectively). </a:t>
            </a:r>
          </a:p>
          <a:p>
            <a:pPr marL="171450" marR="0" lvl="0" indent="-171450" algn="l" defTabSz="914400" rtl="0" eaLnBrk="1" fontAlgn="auto" latinLnBrk="0" hangingPunct="1">
              <a:buClrTx/>
              <a:buSzTx/>
              <a:buFont typeface="Arial" panose="020B0604020202020204" pitchFamily="34" charset="0"/>
              <a:buChar char="•"/>
              <a:tabLst/>
              <a:defRPr/>
            </a:pPr>
            <a:r>
              <a:rPr lang="en-US" sz="1000" dirty="0">
                <a:cs typeface="OpenSans-Semibold"/>
              </a:rPr>
              <a:t>Respondents working in rural settings reported 43% higher shortages of PCPs versus respondents working in an urban/suburban setting at 28% (at 95% confidence).</a:t>
            </a:r>
          </a:p>
          <a:p>
            <a:endParaRPr lang="en-US" sz="1000" dirty="0"/>
          </a:p>
        </p:txBody>
      </p:sp>
    </p:spTree>
    <p:extLst>
      <p:ext uri="{BB962C8B-B14F-4D97-AF65-F5344CB8AC3E}">
        <p14:creationId xmlns:p14="http://schemas.microsoft.com/office/powerpoint/2010/main" val="29435236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8 | </a:t>
            </a:r>
            <a:r>
              <a:rPr lang="en-US" sz="1000" b="1" dirty="0">
                <a:effectLst/>
              </a:rPr>
              <a:t>Factors Impacting Patient Access to Liver Disease Specialists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Seventy-two percent of nurse practitioners/physician assistants (NPs/PAs) and 58% of PCPs report that long wait times are the top barrier for their liver disease patients to access care from a specialist. Other access barriers include finding a liver disease specialist who accepts Medicaid and shortages of liver disease specialists in my area (54% and 56% of NPs/PAs, respectively).</a:t>
            </a:r>
          </a:p>
          <a:p>
            <a:endParaRPr lang="en-US" sz="1000" dirty="0"/>
          </a:p>
        </p:txBody>
      </p:sp>
    </p:spTree>
    <p:extLst>
      <p:ext uri="{BB962C8B-B14F-4D97-AF65-F5344CB8AC3E}">
        <p14:creationId xmlns:p14="http://schemas.microsoft.com/office/powerpoint/2010/main" val="556975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9 | </a:t>
            </a:r>
            <a:r>
              <a:rPr lang="en-US" sz="1000" b="1" dirty="0">
                <a:effectLst/>
              </a:rPr>
              <a:t>Average Wait Time to See a Liver Disease Specialist</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While disparities of care can and do happen in all parts of the country, several issues were amplified in the survey results of those providers working in rural locations. For example, for providers working in rural locations, the average wait time for a patient to see a liver disease specialist was almost double at 13.1 weeks with an SD of 29.7 (indicating a wide range [eg, wait times almost 1 year]) compared with 7.6 weeks (SD 6.5) for urban/suburban locations.</a:t>
            </a:r>
          </a:p>
          <a:p>
            <a:endParaRPr lang="en-US" sz="1000" dirty="0"/>
          </a:p>
        </p:txBody>
      </p:sp>
    </p:spTree>
    <p:extLst>
      <p:ext uri="{BB962C8B-B14F-4D97-AF65-F5344CB8AC3E}">
        <p14:creationId xmlns:p14="http://schemas.microsoft.com/office/powerpoint/2010/main" val="16673199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lnSpc>
                <a:spcPct val="100000"/>
              </a:lnSpc>
              <a:buClrTx/>
              <a:buSzTx/>
              <a:buFontTx/>
              <a:buNone/>
              <a:tabLst/>
              <a:defRPr/>
            </a:pPr>
            <a:r>
              <a:rPr lang="en-US" sz="1000" dirty="0">
                <a:effectLst/>
              </a:rPr>
              <a:t>Figure 10 | </a:t>
            </a:r>
            <a:r>
              <a:rPr lang="en-US" sz="1000" b="1" dirty="0">
                <a:effectLst/>
              </a:rPr>
              <a:t>Percent of Cirrhosis Patients Eligible for and/or Receiving Multidisciplinary Care</a:t>
            </a:r>
          </a:p>
          <a:p>
            <a:endParaRPr lang="en-US" sz="1000" dirty="0"/>
          </a:p>
          <a:p>
            <a:pPr marL="0" marR="0" lvl="0" indent="0" algn="l" defTabSz="914400" rtl="0" eaLnBrk="1" fontAlgn="auto" latinLnBrk="0" hangingPunct="1">
              <a:lnSpc>
                <a:spcPct val="100000"/>
              </a:lnSpc>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Respondents report that approximately three-fourths of their patients with cirrhosis would benefit from receiving multidisciplinary care. Respondents working in rural areas report that 34% of their patients with cirrhosis are receiving multidisciplinary care versus those in urban settings, who report 43% of patients getting this type of care. Access to multidisciplinary care is worse in rural versus urban settings, especially for respondents’ patients with cirrhosis.</a:t>
            </a:r>
          </a:p>
          <a:p>
            <a:endParaRPr lang="en-US" sz="1000" dirty="0"/>
          </a:p>
        </p:txBody>
      </p:sp>
    </p:spTree>
    <p:extLst>
      <p:ext uri="{BB962C8B-B14F-4D97-AF65-F5344CB8AC3E}">
        <p14:creationId xmlns:p14="http://schemas.microsoft.com/office/powerpoint/2010/main" val="2554454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11 | </a:t>
            </a:r>
            <a:r>
              <a:rPr lang="en-US" sz="1000" b="1" dirty="0">
                <a:effectLst/>
              </a:rPr>
              <a:t>Factors That Most Frequently Impede Patients From Receiving Multidisciplinary Care</a:t>
            </a:r>
          </a:p>
          <a:p>
            <a:pPr marL="0" marR="0" lvl="0" indent="0" algn="l" defTabSz="914400" rtl="0" eaLnBrk="1" fontAlgn="auto" latinLnBrk="0" hangingPunct="1">
              <a:buClrTx/>
              <a:buSzTx/>
              <a:buFontTx/>
              <a:buNone/>
              <a:tabLst/>
              <a:defRPr/>
            </a:pPr>
            <a:endParaRPr lang="en-US" sz="1000" b="1"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171450" indent="-171450">
              <a:buFont typeface="Arial" panose="020B0604020202020204" pitchFamily="34" charset="0"/>
              <a:buChar char="•"/>
            </a:pPr>
            <a:r>
              <a:rPr lang="en-US" sz="1000" dirty="0">
                <a:effectLst/>
              </a:rPr>
              <a:t>Seventy-four percent of NPs/PAs report that “Provider shortages (eg, no appointments available or long wait times)” are the top reason that CLD patients cannot access multidisciplinary care (an increase of 54% versus last year). </a:t>
            </a:r>
          </a:p>
          <a:p>
            <a:pPr marL="171450" indent="-171450">
              <a:buFont typeface="Arial" panose="020B0604020202020204" pitchFamily="34" charset="0"/>
              <a:buChar char="•"/>
            </a:pPr>
            <a:r>
              <a:rPr lang="en-US" sz="1000" dirty="0">
                <a:effectLst/>
              </a:rPr>
              <a:t>Respondents reported that the top 3 reasons that impede patients receiving multidisciplinary care are provider shortages, lack of patient motivation to seek appointments, and insurance status.</a:t>
            </a:r>
          </a:p>
          <a:p>
            <a:endParaRPr lang="en-US" sz="1000" dirty="0"/>
          </a:p>
        </p:txBody>
      </p:sp>
    </p:spTree>
    <p:extLst>
      <p:ext uri="{BB962C8B-B14F-4D97-AF65-F5344CB8AC3E}">
        <p14:creationId xmlns:p14="http://schemas.microsoft.com/office/powerpoint/2010/main" val="2687632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12 | </a:t>
            </a:r>
            <a:r>
              <a:rPr lang="en-US" sz="1000" b="1" dirty="0">
                <a:effectLst/>
              </a:rPr>
              <a:t>Percent of Multidisciplinary Care Partners Sharing the Same EHR System</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171450" indent="-171450">
              <a:buFont typeface="Arial" panose="020B0604020202020204" pitchFamily="34" charset="0"/>
              <a:buChar char="•"/>
            </a:pPr>
            <a:r>
              <a:rPr lang="en-US" sz="1000" dirty="0">
                <a:effectLst/>
              </a:rPr>
              <a:t>For respondents not working in a hospital environment, less than 50% of multidisciplinary care partners share the same electronic health record (EHR) system.</a:t>
            </a:r>
          </a:p>
          <a:p>
            <a:pPr marL="171450" indent="-171450">
              <a:buFont typeface="Arial" panose="020B0604020202020204" pitchFamily="34" charset="0"/>
              <a:buChar char="•"/>
            </a:pPr>
            <a:r>
              <a:rPr lang="en-US" sz="1000" dirty="0">
                <a:effectLst/>
              </a:rPr>
              <a:t>In telephone interviews, communication and patient continuity of care are thought to be enhanced in settings where providers and care partners share the same EHR system.</a:t>
            </a:r>
          </a:p>
          <a:p>
            <a:endParaRPr lang="en-US" sz="1000" dirty="0"/>
          </a:p>
        </p:txBody>
      </p:sp>
    </p:spTree>
    <p:extLst>
      <p:ext uri="{BB962C8B-B14F-4D97-AF65-F5344CB8AC3E}">
        <p14:creationId xmlns:p14="http://schemas.microsoft.com/office/powerpoint/2010/main" val="4002722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13 | </a:t>
            </a:r>
            <a:r>
              <a:rPr lang="en-US" sz="1000" b="1" dirty="0">
                <a:effectLst/>
              </a:rPr>
              <a:t>Importance of Care Management on Liver Disease Patient Outcomes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171450" indent="-171450">
              <a:buFont typeface="Arial" panose="020B0604020202020204" pitchFamily="34" charset="0"/>
              <a:buChar char="•"/>
            </a:pPr>
            <a:r>
              <a:rPr lang="en-US" sz="1000" dirty="0">
                <a:effectLst/>
              </a:rPr>
              <a:t>The top 2 care management factors impacting CLD patient outcomes are “Treating the acute condition” and “Patient’s treatment adherence.” </a:t>
            </a:r>
          </a:p>
          <a:p>
            <a:pPr marL="171450" indent="-171450">
              <a:buFont typeface="Arial" panose="020B0604020202020204" pitchFamily="34" charset="0"/>
              <a:buChar char="•"/>
            </a:pPr>
            <a:r>
              <a:rPr lang="en-US" sz="1000" dirty="0">
                <a:effectLst/>
              </a:rPr>
              <a:t>Of note, there was a statistically significant increase of 34% in the importance of the use of third-party guidelines versus 2022 (44% to 59%).</a:t>
            </a:r>
          </a:p>
          <a:p>
            <a:endParaRPr lang="en-US" sz="1000" dirty="0"/>
          </a:p>
        </p:txBody>
      </p:sp>
    </p:spTree>
    <p:extLst>
      <p:ext uri="{BB962C8B-B14F-4D97-AF65-F5344CB8AC3E}">
        <p14:creationId xmlns:p14="http://schemas.microsoft.com/office/powerpoint/2010/main" val="3203086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14 | </a:t>
            </a:r>
            <a:r>
              <a:rPr lang="en-US" sz="1000" b="1" dirty="0">
                <a:effectLst/>
              </a:rPr>
              <a:t>Most Important Factors Considered When Making Treatment Decisions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When choosing an intervention or treatment for CLD, respondents reported that “Treatment that reduces the risk of disease” and “Treatment is covered by insurance” were again the top 2 most important factors influencing treatment decisions (each receiving statistically significant increases over last year). Factors that reported higher importance ratings this year were ability to access multidisciplinary team members, delay in care getting a hepatic encephalopathy (HE) diagnosis, and use of treatment guidelines from a third party.</a:t>
            </a:r>
          </a:p>
          <a:p>
            <a:endParaRPr lang="en-US" sz="1000" dirty="0"/>
          </a:p>
        </p:txBody>
      </p:sp>
    </p:spTree>
    <p:extLst>
      <p:ext uri="{BB962C8B-B14F-4D97-AF65-F5344CB8AC3E}">
        <p14:creationId xmlns:p14="http://schemas.microsoft.com/office/powerpoint/2010/main" val="3997785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Tree>
    <p:extLst>
      <p:ext uri="{BB962C8B-B14F-4D97-AF65-F5344CB8AC3E}">
        <p14:creationId xmlns:p14="http://schemas.microsoft.com/office/powerpoint/2010/main" val="402886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15 | </a:t>
            </a:r>
            <a:r>
              <a:rPr lang="en-US" sz="1000" b="1" dirty="0">
                <a:effectLst/>
              </a:rPr>
              <a:t>Respondent Awareness of National Guidelines for Liver Disease Management</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Thirty-one percent of surveyed respondents, who treat liver disease, are unaware of any national guidelines for the management of CLD.</a:t>
            </a:r>
          </a:p>
          <a:p>
            <a:pPr marL="171450" marR="0" lvl="0" indent="-171450" algn="l" defTabSz="914400" rtl="0" eaLnBrk="1" fontAlgn="auto" latinLnBrk="0" hangingPunct="1">
              <a:buClrTx/>
              <a:buSzTx/>
              <a:buFont typeface="Arial" panose="020B0604020202020204" pitchFamily="34" charset="0"/>
              <a:buChar char="•"/>
              <a:tabLst/>
              <a:defRPr/>
            </a:pPr>
            <a:r>
              <a:rPr lang="en-US" sz="1000" dirty="0">
                <a:cs typeface="OpenSans-Semibold"/>
              </a:rPr>
              <a:t>Gastroenterologists continue to have the highest awareness of national guidelines for liver disease management. </a:t>
            </a:r>
            <a:endParaRPr lang="en-US" sz="1000" dirty="0">
              <a:effectLst/>
            </a:endParaRPr>
          </a:p>
          <a:p>
            <a:pPr marL="171450" indent="-171450">
              <a:buFont typeface="Arial" panose="020B0604020202020204" pitchFamily="34" charset="0"/>
              <a:buChar char="•"/>
            </a:pPr>
            <a:r>
              <a:rPr lang="en-US" sz="1000" dirty="0">
                <a:effectLst/>
              </a:rPr>
              <a:t>There were no significant changes in awareness of guidelines except PCPs, who reported a statistically significant increase in awareness for cirrhosis guidelines, an increase of 27% versus last year (51% to 65%).</a:t>
            </a:r>
          </a:p>
          <a:p>
            <a:endParaRPr lang="en-US" sz="1000" dirty="0"/>
          </a:p>
        </p:txBody>
      </p:sp>
    </p:spTree>
    <p:extLst>
      <p:ext uri="{BB962C8B-B14F-4D97-AF65-F5344CB8AC3E}">
        <p14:creationId xmlns:p14="http://schemas.microsoft.com/office/powerpoint/2010/main" val="713699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16 | </a:t>
            </a:r>
            <a:r>
              <a:rPr lang="en-US" sz="1000" b="1" dirty="0">
                <a:effectLst/>
              </a:rPr>
              <a:t>Importance of Aligning With National Treatment Guidelines and Quality Measures for CLD</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Sixty-eight percent of respondents reported that it is important/very important to align their CLD treatment management with national treatment guidelines, a statistically significant increase of 13% versus last year.</a:t>
            </a:r>
          </a:p>
          <a:p>
            <a:endParaRPr lang="en-US" sz="1000" dirty="0"/>
          </a:p>
        </p:txBody>
      </p:sp>
    </p:spTree>
    <p:extLst>
      <p:ext uri="{BB962C8B-B14F-4D97-AF65-F5344CB8AC3E}">
        <p14:creationId xmlns:p14="http://schemas.microsoft.com/office/powerpoint/2010/main" val="11948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spcAft>
                <a:spcPts val="600"/>
              </a:spcAft>
              <a:buClrTx/>
              <a:buSzTx/>
              <a:buFontTx/>
              <a:buNone/>
              <a:tabLst/>
              <a:defRPr/>
            </a:pPr>
            <a:r>
              <a:rPr lang="en-US" sz="1000" dirty="0">
                <a:effectLst/>
              </a:rPr>
              <a:t>Figure 17 | </a:t>
            </a:r>
            <a:r>
              <a:rPr lang="en-US" sz="1000" b="1" dirty="0">
                <a:effectLst/>
              </a:rPr>
              <a:t>How National Guidelines Are Incorporated Into Care Management</a:t>
            </a:r>
          </a:p>
          <a:p>
            <a:pPr>
              <a:spcAft>
                <a:spcPts val="600"/>
              </a:spcAft>
            </a:pPr>
            <a:endParaRPr lang="en-US" sz="1000" dirty="0"/>
          </a:p>
          <a:p>
            <a:pPr marL="0" marR="0" lvl="0" indent="0" algn="l" defTabSz="914400" rtl="0" eaLnBrk="1" fontAlgn="auto" latinLnBrk="0" hangingPunct="1">
              <a:spcAft>
                <a:spcPts val="600"/>
              </a:spcAft>
              <a:buClrTx/>
              <a:buSzTx/>
              <a:buFontTx/>
              <a:buNone/>
              <a:tabLst/>
              <a:defRPr/>
            </a:pPr>
            <a:r>
              <a:rPr lang="en-US" sz="1000" b="1" dirty="0">
                <a:solidFill>
                  <a:srgbClr val="005084"/>
                </a:solidFill>
                <a:effectLst/>
              </a:rPr>
              <a:t>Primary Market Research via Survey</a:t>
            </a:r>
            <a:endParaRPr lang="en-US" sz="1000" dirty="0">
              <a:effectLst/>
            </a:endParaRPr>
          </a:p>
          <a:p>
            <a:pPr>
              <a:spcAft>
                <a:spcPts val="600"/>
              </a:spcAft>
            </a:pPr>
            <a:r>
              <a:rPr lang="en-US" sz="1000" dirty="0">
                <a:effectLst/>
              </a:rPr>
              <a:t>Of those who said they utilize national guidelines for liver disease care management (N=320), 56% of respondents say they are interested in these guidelines but not sure how to translate the information into daily practice, a statistically significant increase of 332% versus last year.</a:t>
            </a:r>
          </a:p>
          <a:p>
            <a:pPr>
              <a:spcAft>
                <a:spcPts val="600"/>
              </a:spcAft>
            </a:pPr>
            <a:endParaRPr lang="en-US" sz="1000" dirty="0">
              <a:effectLst/>
            </a:endParaRPr>
          </a:p>
          <a:p>
            <a:pPr marL="12699" marR="0" lvl="0" indent="0" algn="l" defTabSz="457200" rtl="0" eaLnBrk="1" fontAlgn="auto" latinLnBrk="0" hangingPunct="1">
              <a:spcAft>
                <a:spcPts val="600"/>
              </a:spcAft>
              <a:buClrTx/>
              <a:buSzTx/>
              <a:buFontTx/>
              <a:buNone/>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35% of respondents report that national guidelines have been incorporated into their electronic health record (EHR) system, a statistically significant increase of 102% over last year.</a:t>
            </a:r>
          </a:p>
          <a:p>
            <a:pPr marL="12699" marR="0" lvl="0" indent="0" algn="l" defTabSz="457200" rtl="0" eaLnBrk="1" fontAlgn="auto" latinLnBrk="0" hangingPunct="1">
              <a:spcAft>
                <a:spcPts val="600"/>
              </a:spcAft>
              <a:buClrTx/>
              <a:buSzTx/>
              <a:buFontTx/>
              <a:buNone/>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In telephone interviews, respondents felt that improvements needed to be made to national guidelines, which included:</a:t>
            </a:r>
          </a:p>
          <a:p>
            <a:pPr marL="184149" marR="0" lvl="0" indent="-171450" algn="l" defTabSz="457200" rtl="0" eaLnBrk="1" fontAlgn="auto" latinLnBrk="0" hangingPunct="1">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Arial" panose="020B0604020202020204"/>
                <a:ea typeface="+mn-ea"/>
                <a:cs typeface="OpenSans-Semibold"/>
              </a:rPr>
              <a:t>The use of noninvasive tests for a definitive NASH or NAFLD diagnosis</a:t>
            </a:r>
          </a:p>
          <a:p>
            <a:pPr marL="184149" marR="0" lvl="0" indent="-171450" algn="l" defTabSz="457200" rtl="0" eaLnBrk="1" fontAlgn="auto" latinLnBrk="0" hangingPunct="1">
              <a:spcAft>
                <a:spcPts val="600"/>
              </a:spcAft>
              <a:buClrTx/>
              <a:buSzTx/>
              <a:buFont typeface="Arial" panose="020B0604020202020204" pitchFamily="34" charset="0"/>
              <a:buChar char="•"/>
              <a:tabLst/>
              <a:defRPr/>
            </a:pPr>
            <a:r>
              <a:rPr kumimoji="0" lang="en-US" sz="900" b="0" i="0" u="none" strike="noStrike" kern="1200" cap="none" spc="0" normalizeH="0" baseline="0" noProof="0" dirty="0">
                <a:ln>
                  <a:noFill/>
                </a:ln>
                <a:effectLst/>
                <a:uLnTx/>
                <a:uFillTx/>
                <a:latin typeface="Arial" panose="020B0604020202020204"/>
                <a:ea typeface="+mn-ea"/>
                <a:cs typeface="OpenSans-Semibold"/>
              </a:rPr>
              <a:t>Making the guidelines less “academic” and more user-friendly in the clinical setting</a:t>
            </a:r>
            <a:endParaRPr lang="en-US" sz="900" dirty="0">
              <a:cs typeface="OpenSans-Semibold"/>
            </a:endParaRPr>
          </a:p>
          <a:p>
            <a:pPr>
              <a:spcAft>
                <a:spcPts val="600"/>
              </a:spcAft>
            </a:pPr>
            <a:endParaRPr lang="en-US" sz="1000" dirty="0">
              <a:effectLst/>
            </a:endParaRPr>
          </a:p>
          <a:p>
            <a:pPr>
              <a:spcAft>
                <a:spcPts val="600"/>
              </a:spcAft>
            </a:pPr>
            <a:endParaRPr lang="en-US" sz="1000" dirty="0"/>
          </a:p>
        </p:txBody>
      </p:sp>
    </p:spTree>
    <p:extLst>
      <p:ext uri="{BB962C8B-B14F-4D97-AF65-F5344CB8AC3E}">
        <p14:creationId xmlns:p14="http://schemas.microsoft.com/office/powerpoint/2010/main" val="13903161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18 | </a:t>
            </a:r>
            <a:r>
              <a:rPr lang="en-US" sz="1000" b="1" dirty="0">
                <a:effectLst/>
              </a:rPr>
              <a:t>Factors Important in Driving Provider Utilization of Guidelines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Eighty percent of respondents report improving CLD patient outcomes as being the most important reason for providers to adopt guidelines. Other important factors included slowing disease progression and improving screening, prevention, and diagnosis of CLD complications.</a:t>
            </a:r>
          </a:p>
          <a:p>
            <a:endParaRPr lang="en-US" sz="1000" dirty="0"/>
          </a:p>
        </p:txBody>
      </p:sp>
    </p:spTree>
    <p:extLst>
      <p:ext uri="{BB962C8B-B14F-4D97-AF65-F5344CB8AC3E}">
        <p14:creationId xmlns:p14="http://schemas.microsoft.com/office/powerpoint/2010/main" val="32596921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dirty="0">
                <a:effectLst/>
              </a:rPr>
              <a:t>Figure 19 | </a:t>
            </a:r>
            <a:r>
              <a:rPr lang="en-US" b="1" dirty="0">
                <a:effectLst/>
              </a:rPr>
              <a:t>Organizations Who Have Written Guidance and/or Quality Measures for Liver Diseases</a:t>
            </a:r>
          </a:p>
          <a:p>
            <a:endParaRPr lang="en-US" dirty="0"/>
          </a:p>
          <a:p>
            <a:pPr marL="0" marR="0" lvl="0" indent="0" algn="l" defTabSz="914400" rtl="0" eaLnBrk="1" fontAlgn="auto" latinLnBrk="0" hangingPunct="1">
              <a:buClrTx/>
              <a:buSzTx/>
              <a:buFontTx/>
              <a:buNone/>
              <a:tabLst/>
              <a:defRPr/>
            </a:pPr>
            <a:r>
              <a:rPr lang="en-US" b="1" dirty="0">
                <a:solidFill>
                  <a:srgbClr val="005084"/>
                </a:solidFill>
                <a:effectLst/>
              </a:rPr>
              <a:t>Primary Market Research via Survey</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Overall, 42% of all respondents report having written guidance and/or quality metrics in their organizations.</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Guidelines for cirrhosis appear most frequently in gastroenterologist and hospital-based specialist organizations, while PCPs and NPs/PAs most frequently have guidelines for viral hepatitis.</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Overall, written guidance and/or quality metrics are more prevalent for cirrhosis in respondents who are in urban/suburban locations versus rural (44% versus 25%, respectively, at 95% confidence).</a:t>
            </a:r>
          </a:p>
          <a:p>
            <a:pPr marL="0" marR="0" lvl="0" indent="0" algn="l" defTabSz="914400" rtl="0" eaLnBrk="1" fontAlgn="auto" latinLnBrk="0" hangingPunct="1">
              <a:buClrTx/>
              <a:buSzTx/>
              <a:buFontTx/>
              <a:buNone/>
              <a:tabLst/>
              <a:defRPr/>
            </a:pPr>
            <a:endParaRPr lang="en-US" dirty="0">
              <a:effectLst/>
            </a:endParaRPr>
          </a:p>
          <a:p>
            <a:pPr marL="0" marR="0" lvl="0" indent="0" algn="l" defTabSz="914400" rtl="0" eaLnBrk="1" fontAlgn="auto" latinLnBrk="0" hangingPunct="1">
              <a:buClrTx/>
              <a:buSzTx/>
              <a:buFontTx/>
              <a:buNone/>
              <a:tabLst/>
              <a:defRPr/>
            </a:pPr>
            <a:r>
              <a:rPr lang="en-US" dirty="0">
                <a:effectLst/>
              </a:rPr>
              <a:t>Survey data and telephone interviews pointed to disparities in care for patients in rural versus urban/suburban locations. For example:</a:t>
            </a:r>
          </a:p>
          <a:p>
            <a:pPr marL="171450" marR="0" lvl="0" indent="-171450" algn="l" defTabSz="914400" rtl="0" eaLnBrk="1" fontAlgn="auto" latinLnBrk="0" hangingPunct="1">
              <a:buClrTx/>
              <a:buSzTx/>
              <a:buFont typeface="Arial" panose="020B0604020202020204" pitchFamily="34" charset="0"/>
              <a:buChar char="•"/>
              <a:tabLst/>
              <a:defRPr/>
            </a:pPr>
            <a:r>
              <a:rPr lang="en-US" dirty="0">
                <a:effectLst/>
              </a:rPr>
              <a:t>Lower respondent awareness of guidelines (eg, cirrhosis) </a:t>
            </a:r>
          </a:p>
          <a:p>
            <a:endParaRPr lang="en-US" sz="1000" dirty="0"/>
          </a:p>
        </p:txBody>
      </p:sp>
    </p:spTree>
    <p:extLst>
      <p:ext uri="{BB962C8B-B14F-4D97-AF65-F5344CB8AC3E}">
        <p14:creationId xmlns:p14="http://schemas.microsoft.com/office/powerpoint/2010/main" val="36268799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20 | </a:t>
            </a:r>
            <a:r>
              <a:rPr lang="en-US" sz="1000" b="1" dirty="0">
                <a:effectLst/>
              </a:rPr>
              <a:t>Utilization of the APRI Score to Identify NASH/NAFLD and Disease Progression</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Forty-three percent of respondents utilize the APRI (ALT-to-platelet ratio index) Score test to identify NASH or NAFLD patients, and 48% used the test to identify disease progression (eg, fibrosis, cirrhosis) in this patient population.</a:t>
            </a:r>
          </a:p>
          <a:p>
            <a:endParaRPr lang="en-US" sz="1000" dirty="0"/>
          </a:p>
        </p:txBody>
      </p:sp>
    </p:spTree>
    <p:extLst>
      <p:ext uri="{BB962C8B-B14F-4D97-AF65-F5344CB8AC3E}">
        <p14:creationId xmlns:p14="http://schemas.microsoft.com/office/powerpoint/2010/main" val="2476714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21 | </a:t>
            </a:r>
            <a:r>
              <a:rPr lang="en-US" sz="1000" b="1" dirty="0">
                <a:effectLst/>
              </a:rPr>
              <a:t>Respondent Agreement With the Following Statements per NAFLD Patient Management</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Figure 21 shows respondent agreement with the following statements relating to NAFLD patient management. The gastroenterologists’ agreement (agree/strongly agree) was statistically higher than other provider groups (at 95% confidence).</a:t>
            </a:r>
          </a:p>
          <a:p>
            <a:r>
              <a:rPr lang="en-US" sz="1000" dirty="0">
                <a:effectLst/>
              </a:rPr>
              <a:t>The question was adapted using the American Gastroenterological Association’s best-practice guidelines for the management of NAFLD in lean individuals.</a:t>
            </a:r>
            <a:r>
              <a:rPr lang="en-US" sz="1000" baseline="30000" dirty="0">
                <a:effectLst/>
              </a:rPr>
              <a:t>1</a:t>
            </a:r>
          </a:p>
          <a:p>
            <a:endParaRPr lang="en-US" sz="1000" dirty="0"/>
          </a:p>
          <a:p>
            <a:r>
              <a:rPr lang="en-US" sz="1000" b="1" baseline="0" dirty="0">
                <a:solidFill>
                  <a:srgbClr val="231F20"/>
                </a:solidFill>
                <a:effectLst/>
                <a:ea typeface="Open Sans" panose="020B0606030504020204" pitchFamily="34" charset="0"/>
              </a:rPr>
              <a:t>Reference: 1. </a:t>
            </a:r>
            <a:r>
              <a:rPr lang="en-US" sz="1000" dirty="0">
                <a:effectLst/>
              </a:rPr>
              <a:t>Long MT, Noureddin M, Lim JK. AGA clinical practice update: diagnosis and management of nonalcoholic fatty liver disease in lean individuals: expert review. </a:t>
            </a:r>
            <a:r>
              <a:rPr lang="en-US" sz="1000" i="1" dirty="0">
                <a:effectLst/>
              </a:rPr>
              <a:t>Gastroenterology</a:t>
            </a:r>
            <a:r>
              <a:rPr lang="en-US" sz="1000" dirty="0">
                <a:effectLst/>
              </a:rPr>
              <a:t>. 2022;163:754-774.</a:t>
            </a:r>
          </a:p>
        </p:txBody>
      </p:sp>
    </p:spTree>
    <p:extLst>
      <p:ext uri="{BB962C8B-B14F-4D97-AF65-F5344CB8AC3E}">
        <p14:creationId xmlns:p14="http://schemas.microsoft.com/office/powerpoint/2010/main" val="32897455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dirty="0">
                <a:effectLst/>
              </a:rPr>
              <a:t>Figure 22 | </a:t>
            </a:r>
            <a:r>
              <a:rPr lang="en-US" b="1" dirty="0">
                <a:effectLst/>
              </a:rPr>
              <a:t>Provider Management Focus for Cirrhotic Patients</a:t>
            </a:r>
          </a:p>
          <a:p>
            <a:endParaRPr lang="en-US" dirty="0"/>
          </a:p>
          <a:p>
            <a:pPr marL="0" marR="0" lvl="0" indent="0" algn="l" defTabSz="914400" rtl="0" eaLnBrk="1" fontAlgn="auto" latinLnBrk="0" hangingPunct="1">
              <a:buClrTx/>
              <a:buSzTx/>
              <a:buFontTx/>
              <a:buNone/>
              <a:tabLst/>
              <a:defRPr/>
            </a:pPr>
            <a:r>
              <a:rPr lang="en-US" b="1" dirty="0">
                <a:solidFill>
                  <a:srgbClr val="005084"/>
                </a:solidFill>
                <a:effectLst/>
              </a:rPr>
              <a:t>Primary Market Research via Survey</a:t>
            </a:r>
            <a:endParaRPr lang="en-US" dirty="0">
              <a:effectLst/>
            </a:endParaRPr>
          </a:p>
          <a:p>
            <a:r>
              <a:rPr lang="en-US" dirty="0">
                <a:effectLst/>
              </a:rPr>
              <a:t>With respect to patients with cirrhosis, approximately 50% of specialist time (gastroenterologist and hospital-based specialists) is spent on symptom management and supportive care, approximately 30% on curative interventions, and the remaining time on palliative care and end-of-life planning.</a:t>
            </a:r>
          </a:p>
        </p:txBody>
      </p:sp>
    </p:spTree>
    <p:extLst>
      <p:ext uri="{BB962C8B-B14F-4D97-AF65-F5344CB8AC3E}">
        <p14:creationId xmlns:p14="http://schemas.microsoft.com/office/powerpoint/2010/main" val="23727078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23 | </a:t>
            </a:r>
            <a:r>
              <a:rPr lang="en-US" sz="1000" b="1" dirty="0">
                <a:effectLst/>
              </a:rPr>
              <a:t>Provider Management for Hepatic Encephalopathy (Grade I to IV)</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This year, PCPs were sending more Grade II patients (+65%) to the emergency room versus the previous years (at 95% confidence).</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The majority of Grade I patients are managed by PCPs and NPs/PAs (60% and 57%, respectively) with patient referrals incrementally increasing for Grades II through IV. They refer the majority of Grade III/IV patients to the emergency department. </a:t>
            </a:r>
          </a:p>
        </p:txBody>
      </p:sp>
    </p:spTree>
    <p:extLst>
      <p:ext uri="{BB962C8B-B14F-4D97-AF65-F5344CB8AC3E}">
        <p14:creationId xmlns:p14="http://schemas.microsoft.com/office/powerpoint/2010/main" val="2950666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24 | </a:t>
            </a:r>
            <a:r>
              <a:rPr lang="en-US" sz="1000" b="1" dirty="0">
                <a:effectLst/>
              </a:rPr>
              <a:t>Factors Important in Determining Decision to Get a Referral or Consult for OHE</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Figure 24 shows the importance ratings for factors that determine a decision for a referral and/or consult for a patient who has overt hepatic encephalopathy (OHE).</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79% of respondents rated worsening neurologic symptoms as the most important factor that prompts the decision to seek a referral or consult for OHE. This factor increased 12% versus 2022 (at 95% confidence) and was a result of higher importance ratings this year by the hospital-based specialists and NPs/PAs. </a:t>
            </a:r>
          </a:p>
          <a:p>
            <a:endParaRPr lang="en-US" sz="1000" dirty="0"/>
          </a:p>
        </p:txBody>
      </p:sp>
    </p:spTree>
    <p:extLst>
      <p:ext uri="{BB962C8B-B14F-4D97-AF65-F5344CB8AC3E}">
        <p14:creationId xmlns:p14="http://schemas.microsoft.com/office/powerpoint/2010/main" val="3209581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[Read slide.]</a:t>
            </a:r>
          </a:p>
        </p:txBody>
      </p:sp>
    </p:spTree>
    <p:extLst>
      <p:ext uri="{BB962C8B-B14F-4D97-AF65-F5344CB8AC3E}">
        <p14:creationId xmlns:p14="http://schemas.microsoft.com/office/powerpoint/2010/main" val="184071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25 | </a:t>
            </a:r>
            <a:r>
              <a:rPr lang="en-US" sz="1000" b="1" dirty="0">
                <a:effectLst/>
              </a:rPr>
              <a:t>Factors That Most Commonly Limit Duration of Treatment for the Prevention of OHE Recurrence</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Eighty-seven percent of respondents cite patient noncompliance as the most common factor that limits the duration of treatment to prevent HE recurrence.</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While the vast majority of respondents (89%) recognize that the duration of treatment for HE is indefinite, many factors can interfere, causing interruptions in therapy and/or recurrent OHE.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87% of respondents cite patient nonadherence as the most common factor that limits the duration of treatment to prevent HE recurrence.</a:t>
            </a:r>
          </a:p>
          <a:p>
            <a:endParaRPr lang="en-US" sz="1000" dirty="0"/>
          </a:p>
        </p:txBody>
      </p:sp>
    </p:spTree>
    <p:extLst>
      <p:ext uri="{BB962C8B-B14F-4D97-AF65-F5344CB8AC3E}">
        <p14:creationId xmlns:p14="http://schemas.microsoft.com/office/powerpoint/2010/main" val="948467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26 | </a:t>
            </a:r>
            <a:r>
              <a:rPr lang="en-US" sz="1000" b="1" dirty="0">
                <a:effectLst/>
              </a:rPr>
              <a:t>Most Common Precipitating Factors in Newly Diagnosed OHE Patients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Respondents report on the most common precipitating factors in newly diagnosed OHE.</a:t>
            </a:r>
            <a:endParaRPr lang="en-US" sz="1000" dirty="0"/>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74% of gastroenterologists report that infections are the most common precipitating factor in their practice setting for those newly diagnosed with HE.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Not surprisingly, 72% of hospital-based specialists see upper bleeds more commonly, whereas 63% of PCPs and 65% of NPs/PAs see electrolyte imbalances.</a:t>
            </a:r>
            <a:endParaRPr lang="en-US" sz="1000" dirty="0"/>
          </a:p>
        </p:txBody>
      </p:sp>
    </p:spTree>
    <p:extLst>
      <p:ext uri="{BB962C8B-B14F-4D97-AF65-F5344CB8AC3E}">
        <p14:creationId xmlns:p14="http://schemas.microsoft.com/office/powerpoint/2010/main" val="589379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6172200" cy="4114800"/>
          </a:xfrm>
        </p:spPr>
        <p:txBody>
          <a:bodyPr/>
          <a:lstStyle/>
          <a:p>
            <a:r>
              <a:rPr lang="en-US" sz="1000" dirty="0">
                <a:effectLst/>
              </a:rPr>
              <a:t>Figure 27 | </a:t>
            </a:r>
            <a:r>
              <a:rPr lang="en-US" sz="1000" b="1" dirty="0">
                <a:effectLst/>
              </a:rPr>
              <a:t>Providers’ Adoption of Dedicated ICD-10 Code (K76.82) for the Treatment of Hepatic Encephalopathy</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Over 40% of respondents have readily adopted the dedicated ICD-10 code (K76.82) for HE.</a:t>
            </a:r>
          </a:p>
          <a:p>
            <a:endParaRPr lang="en-US" sz="1000" dirty="0"/>
          </a:p>
        </p:txBody>
      </p:sp>
    </p:spTree>
    <p:extLst>
      <p:ext uri="{BB962C8B-B14F-4D97-AF65-F5344CB8AC3E}">
        <p14:creationId xmlns:p14="http://schemas.microsoft.com/office/powerpoint/2010/main" val="2554603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28 | </a:t>
            </a:r>
            <a:r>
              <a:rPr lang="en-US" sz="1000" b="1" dirty="0">
                <a:effectLst/>
              </a:rPr>
              <a:t>Provider Types Liver Disease Patients Most Commonly See Post Hospital Discharge</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Respondents report on what provider type their patients follow up with after discharge from the hospital for a liver-related condition.</a:t>
            </a:r>
            <a:endParaRPr lang="en-US" sz="1000" dirty="0"/>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Post hospital discharge, all survey respondents report patients who most commonly have follow-up visits typically see a gastroenterologist or primary care provider.</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43% of urban/suburban survey respondents report statistically significant higher patient follow-up visits with gastroenterologists post hospital discharge versus 31% of rural respondents (at 95% confidence).</a:t>
            </a:r>
          </a:p>
          <a:p>
            <a:endParaRPr lang="en-US" sz="1000" dirty="0"/>
          </a:p>
        </p:txBody>
      </p:sp>
    </p:spTree>
    <p:extLst>
      <p:ext uri="{BB962C8B-B14F-4D97-AF65-F5344CB8AC3E}">
        <p14:creationId xmlns:p14="http://schemas.microsoft.com/office/powerpoint/2010/main" val="31169801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6172200" cy="4114800"/>
          </a:xfrm>
        </p:spPr>
        <p:txBody>
          <a:bodyPr/>
          <a:lstStyle/>
          <a:p>
            <a:pPr marL="0" marR="0" lvl="0" indent="0" algn="l" defTabSz="914400" rtl="0" eaLnBrk="1" fontAlgn="auto" latinLnBrk="0" hangingPunct="1">
              <a:buClrTx/>
              <a:buSzTx/>
              <a:buFontTx/>
              <a:buNone/>
              <a:tabLst/>
              <a:defRPr/>
            </a:pPr>
            <a:r>
              <a:rPr lang="en-US" sz="1000" dirty="0">
                <a:effectLst/>
              </a:rPr>
              <a:t>Figure 29 | </a:t>
            </a:r>
            <a:r>
              <a:rPr lang="en-US" sz="1000" b="1" dirty="0">
                <a:effectLst/>
              </a:rPr>
              <a:t>Cost-related Barriers Patients Face When Filling Prescriptions Post-discharge</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Thirty-two percent of respondents report that the inability to pay for medication post hospital discharge happens the most frequently (almost every time/every single time).</a:t>
            </a:r>
          </a:p>
          <a:p>
            <a:endParaRPr lang="en-US" sz="1000" dirty="0"/>
          </a:p>
        </p:txBody>
      </p:sp>
    </p:spTree>
    <p:extLst>
      <p:ext uri="{BB962C8B-B14F-4D97-AF65-F5344CB8AC3E}">
        <p14:creationId xmlns:p14="http://schemas.microsoft.com/office/powerpoint/2010/main" val="27079208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30 | </a:t>
            </a:r>
            <a:r>
              <a:rPr lang="en-US" sz="1000" b="1" dirty="0">
                <a:effectLst/>
              </a:rPr>
              <a:t>Providers’ Perceptions on Ideal Provider to Manage Early-stage Liver Disease</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Fifty-seven percent of PCPs believe that family physicians/general practitioners are the most appropriate provider.</a:t>
            </a:r>
          </a:p>
          <a:p>
            <a:pPr marL="0" marR="0" lvl="0" indent="0" algn="l" defTabSz="914400" rtl="0" eaLnBrk="1" fontAlgn="auto" latinLnBrk="0" hangingPunct="1">
              <a:buClrTx/>
              <a:buSzTx/>
              <a:buFontTx/>
              <a:buNone/>
              <a:tabLst/>
              <a:defRPr/>
            </a:pPr>
            <a:endParaRPr lang="en-US" sz="1000" dirty="0">
              <a:effectLst/>
            </a:endParaRPr>
          </a:p>
          <a:p>
            <a:pPr marL="12699" marR="0" lvl="0" indent="0" algn="l" defTabSz="457200" rtl="0" eaLnBrk="1" fontAlgn="auto" latinLnBrk="0" hangingPunct="1">
              <a:buClrTx/>
              <a:buSzTx/>
              <a:buFontTx/>
              <a:buNone/>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Gastroenterologists and PCPs do not agree on who is best equipped to manage NAFLD:</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77% of gastroenterologists report that a liver disease specialist is the best provider.</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57% of PCPs believe that family physicians/general practitioners are the most appropriate provider.</a:t>
            </a:r>
          </a:p>
          <a:p>
            <a:pPr marL="0" marR="0" lvl="0" indent="0" algn="l" defTabSz="914400" rtl="0" eaLnBrk="1" fontAlgn="auto" latinLnBrk="0" hangingPunct="1">
              <a:buClrTx/>
              <a:buSzTx/>
              <a:buFontTx/>
              <a:buNone/>
              <a:tabLst/>
              <a:defRPr/>
            </a:pPr>
            <a:endParaRPr lang="en-US" sz="1000" dirty="0">
              <a:effectLst/>
            </a:endParaRPr>
          </a:p>
          <a:p>
            <a:endParaRPr lang="en-US" sz="1000" dirty="0"/>
          </a:p>
        </p:txBody>
      </p:sp>
    </p:spTree>
    <p:extLst>
      <p:ext uri="{BB962C8B-B14F-4D97-AF65-F5344CB8AC3E}">
        <p14:creationId xmlns:p14="http://schemas.microsoft.com/office/powerpoint/2010/main" val="11839164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31 | </a:t>
            </a:r>
            <a:r>
              <a:rPr lang="en-US" sz="1000" b="1" dirty="0">
                <a:effectLst/>
              </a:rPr>
              <a:t>Providers’ Perceptions on Ideal Provider to Manage Advanced Liver Disease</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Gastroenterologists and PCPs were asked to report on the provider type that they feel is best equipped to manage and follow more complex liver disease patients (eg, alcohol-associated liver disease) as well as preventing the complications (symptoms) of cirrhosis (eg, ascites, HE).</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≥85% of gastroenterologists feel that the specialist (hepatologist and/or gastroenterologist) is best equipped to manage patients with advancing liver disease.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PCPs agree that overall, specialists are best suited to manage this advanced patient population but see a role for themselves managing alcohol-related liver disease and in preventing symptoms of cirrhosis.</a:t>
            </a:r>
          </a:p>
          <a:p>
            <a:pPr marL="0" marR="0" lvl="0" indent="0" algn="l" defTabSz="914400" rtl="0" eaLnBrk="1" fontAlgn="auto" latinLnBrk="0" hangingPunct="1">
              <a:buClrTx/>
              <a:buSzTx/>
              <a:buFontTx/>
              <a:buNone/>
              <a:tabLst/>
              <a:defRPr/>
            </a:pPr>
            <a:endParaRPr lang="en-US" sz="1000" dirty="0">
              <a:effectLst/>
            </a:endParaRPr>
          </a:p>
          <a:p>
            <a:endParaRPr lang="en-US" sz="1000" dirty="0"/>
          </a:p>
        </p:txBody>
      </p:sp>
    </p:spTree>
    <p:extLst>
      <p:ext uri="{BB962C8B-B14F-4D97-AF65-F5344CB8AC3E}">
        <p14:creationId xmlns:p14="http://schemas.microsoft.com/office/powerpoint/2010/main" val="36252677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32 | </a:t>
            </a:r>
            <a:r>
              <a:rPr lang="en-US" sz="1000" b="1" dirty="0">
                <a:effectLst/>
              </a:rPr>
              <a:t>Self-reported Proficiency in Communicating With Patients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Providers rate themselves on their proficiency discussing various topics with liver disease patients.</a:t>
            </a:r>
            <a:endParaRPr lang="en-US" sz="1000" dirty="0"/>
          </a:p>
          <a:p>
            <a:pPr marL="171450" marR="0" lvl="0" indent="-171450" algn="l" defTabSz="9144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Gastroenterologists report the highest degree of proficiency when engaging liver disease patients on the topics of liver disease etiology, outcomes, prognosis, and management (all statistically significant versus PCPs). Conversely, PCPs and NPs/PAs feel more proficient versus the gastroenterologists in discussing quality of life, behavioral and psychological issues, social stigma, and palliative care options.</a:t>
            </a:r>
          </a:p>
          <a:p>
            <a:endParaRPr lang="en-US" sz="1000" dirty="0"/>
          </a:p>
        </p:txBody>
      </p:sp>
    </p:spTree>
    <p:extLst>
      <p:ext uri="{BB962C8B-B14F-4D97-AF65-F5344CB8AC3E}">
        <p14:creationId xmlns:p14="http://schemas.microsoft.com/office/powerpoint/2010/main" val="33822389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r>
              <a:rPr lang="en-US" sz="1000" dirty="0">
                <a:effectLst/>
              </a:rPr>
              <a:t>Figure 33 | </a:t>
            </a:r>
            <a:r>
              <a:rPr lang="en-US" sz="1000" b="1" dirty="0">
                <a:effectLst/>
              </a:rPr>
              <a:t>Respondent Agreement on Liver Disease Patients’ Unmet Needs</a:t>
            </a:r>
          </a:p>
          <a:p>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Figure 33 expresses the degree of provider agreement with the various statements that pertain to patients living with liver disease.</a:t>
            </a:r>
          </a:p>
          <a:p>
            <a:pPr marL="171450" indent="-171450">
              <a:buFont typeface="Arial" panose="020B0604020202020204" pitchFamily="34" charset="0"/>
              <a:buChar char="•"/>
            </a:pPr>
            <a:r>
              <a:rPr lang="en-US" sz="1000" dirty="0">
                <a:effectLst/>
              </a:rPr>
              <a:t>Forty-four percent of respondents agree/strongly agree with the statement that “Patients often feel social stigma in their communities related to their liver disease.” Many patients feel stigma due to misconceptions about how their liver disease occurred (eg, not knowing that it is not all alcohol related). </a:t>
            </a:r>
          </a:p>
          <a:p>
            <a:pPr marL="171450" indent="-171450">
              <a:buFont typeface="Arial" panose="020B0604020202020204" pitchFamily="34" charset="0"/>
              <a:buChar char="•"/>
            </a:pPr>
            <a:r>
              <a:rPr lang="en-US" sz="1000" dirty="0">
                <a:effectLst/>
              </a:rPr>
              <a:t>Thirty-seven percent of respondents agree/strongly agree with the statement that “Patients often feel social stigma related to their diagnosis when meeting with their health care team.” In telephone interviews, respondents suggested ways the medical community can reduce medical stigma (eg, stop using the terminology “fatty liver disease” but instead use NASH or NAFLD). </a:t>
            </a:r>
          </a:p>
          <a:p>
            <a:pPr marL="12699" marR="0" lvl="0" indent="0" algn="l" defTabSz="457200" rtl="0" eaLnBrk="1" fontAlgn="auto" latinLnBrk="0" hangingPunct="1">
              <a:buClrTx/>
              <a:buSzTx/>
              <a:buFontTx/>
              <a:buNone/>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≥55% of respondents indicated strong agreement with the need for:</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Better tools to help them access current and future care needs (59%)</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Addressing unmet patient information needs to help improve patient engagement in care management and reduce anxiety (56%)</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Earlier integration of palliative care and community services (55%)</a:t>
            </a:r>
          </a:p>
          <a:p>
            <a:endParaRPr lang="en-US" sz="1000" dirty="0"/>
          </a:p>
        </p:txBody>
      </p:sp>
    </p:spTree>
    <p:extLst>
      <p:ext uri="{BB962C8B-B14F-4D97-AF65-F5344CB8AC3E}">
        <p14:creationId xmlns:p14="http://schemas.microsoft.com/office/powerpoint/2010/main" val="41485580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dirty="0">
                <a:effectLst/>
              </a:rPr>
              <a:t>Figure 34 | </a:t>
            </a:r>
            <a:r>
              <a:rPr lang="en-US" b="1" dirty="0">
                <a:effectLst/>
              </a:rPr>
              <a:t>EHR Information That Supports Chronic Liver Disease Patient Management</a:t>
            </a:r>
          </a:p>
          <a:p>
            <a:endParaRPr lang="en-US" dirty="0"/>
          </a:p>
          <a:p>
            <a:pPr marL="0" marR="0" lvl="0" indent="0" algn="l" defTabSz="914400" rtl="0" eaLnBrk="1" fontAlgn="auto" latinLnBrk="0" hangingPunct="1">
              <a:buClrTx/>
              <a:buSzTx/>
              <a:buFontTx/>
              <a:buNone/>
              <a:tabLst/>
              <a:defRPr/>
            </a:pPr>
            <a:r>
              <a:rPr lang="en-US" b="1" dirty="0">
                <a:solidFill>
                  <a:srgbClr val="005084"/>
                </a:solidFill>
                <a:effectLst/>
              </a:rPr>
              <a:t>Primary Market Research via Survey</a:t>
            </a:r>
            <a:endParaRPr lang="en-US" dirty="0">
              <a:effectLst/>
            </a:endParaRPr>
          </a:p>
          <a:p>
            <a:r>
              <a:rPr lang="en-US" dirty="0">
                <a:effectLst/>
              </a:rPr>
              <a:t>Figure 34 shows the types of information </a:t>
            </a:r>
            <a:r>
              <a:rPr lang="en-US" dirty="0">
                <a:solidFill>
                  <a:srgbClr val="000000"/>
                </a:solidFill>
                <a:effectLst/>
              </a:rPr>
              <a:t>respondents’</a:t>
            </a:r>
            <a:r>
              <a:rPr lang="en-US" dirty="0">
                <a:effectLst/>
              </a:rPr>
              <a:t> EHR systems might provide that help to guide respondents’ management of their liver disease patients.</a:t>
            </a:r>
          </a:p>
          <a:p>
            <a:pPr marL="12699" marR="0" lvl="0" indent="0" algn="l" defTabSz="457200" rtl="0" eaLnBrk="1" fontAlgn="auto" latinLnBrk="0" hangingPunct="1">
              <a:buClrTx/>
              <a:buSzTx/>
              <a:buFontTx/>
              <a:buNone/>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Tools in providers’ EHRs to help providers diagnose and manage disease progression are limited:</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75% of respondents report that their EHR system does not have the ability to identify patients at risk of NAFLD/NASH or liver cirrhosis.</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Only 28% of respondents reported that their EHR system contained liver disease guidelines that directed them to the right level of intervention. </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43% of respondents report comprehensive care models exist for liver disease (</a:t>
            </a:r>
            <a:r>
              <a:rPr kumimoji="0" lang="en-US" b="0" i="0" u="none" strike="noStrike" kern="1200" cap="none" spc="0" normalizeH="0" baseline="0" noProof="0" dirty="0" err="1">
                <a:ln>
                  <a:noFill/>
                </a:ln>
                <a:effectLst/>
                <a:uLnTx/>
                <a:uFillTx/>
                <a:latin typeface="Arial" panose="020B0604020202020204"/>
                <a:ea typeface="+mn-ea"/>
                <a:cs typeface="OpenSans-Semibold"/>
              </a:rPr>
              <a:t>eg</a:t>
            </a:r>
            <a:r>
              <a:rPr kumimoji="0" lang="en-US" b="0" i="0" u="none" strike="noStrike" kern="1200" cap="none" spc="0" normalizeH="0" baseline="0" noProof="0" dirty="0">
                <a:ln>
                  <a:noFill/>
                </a:ln>
                <a:effectLst/>
                <a:uLnTx/>
                <a:uFillTx/>
                <a:latin typeface="Arial" panose="020B0604020202020204"/>
                <a:ea typeface="+mn-ea"/>
                <a:cs typeface="OpenSans-Semibold"/>
              </a:rPr>
              <a:t>, order sets, protocols) in their EHR systems. Of note, respondents coming from urban/suburban areas were more likely to have this feature than rural respondents (a statistically significant difference of 46% versus 23%, respectively).</a:t>
            </a:r>
          </a:p>
          <a:p>
            <a:pPr marL="184149" marR="0" lvl="0" indent="-171450" algn="l" defTabSz="457200" rtl="0" eaLnBrk="1" fontAlgn="auto" latinLnBrk="0" hangingPunct="1">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latin typeface="Arial" panose="020B0604020202020204"/>
                <a:ea typeface="+mn-ea"/>
                <a:cs typeface="OpenSans-Semibold"/>
              </a:rPr>
              <a:t>53% of respondents report that their EHR system contains liver disease patient education resources.</a:t>
            </a:r>
          </a:p>
          <a:p>
            <a:r>
              <a:rPr lang="en-US" dirty="0">
                <a:effectLst/>
              </a:rPr>
              <a:t>Survey data and telephone interviews pointed to disparities in care for patients in rural versus urban/suburban locations. For example:</a:t>
            </a:r>
          </a:p>
          <a:p>
            <a:pPr marL="171450" marR="0" lvl="0" indent="-171450" algn="l" defTabSz="914400" rtl="0" eaLnBrk="1" fontAlgn="auto" latinLnBrk="0" hangingPunct="1">
              <a:buClrTx/>
              <a:buSzTx/>
              <a:buFont typeface="Arial" panose="020B0604020202020204" pitchFamily="34" charset="0"/>
              <a:buChar char="•"/>
              <a:tabLst/>
              <a:defRPr/>
            </a:pPr>
            <a:r>
              <a:rPr lang="en-US" dirty="0">
                <a:effectLst/>
              </a:rPr>
              <a:t>Less protocols/guidelines for liver disease embedded in their EHR</a:t>
            </a:r>
          </a:p>
          <a:p>
            <a:endParaRPr lang="en-US" dirty="0"/>
          </a:p>
        </p:txBody>
      </p:sp>
    </p:spTree>
    <p:extLst>
      <p:ext uri="{BB962C8B-B14F-4D97-AF65-F5344CB8AC3E}">
        <p14:creationId xmlns:p14="http://schemas.microsoft.com/office/powerpoint/2010/main" val="2467595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741894" cy="4336382"/>
          </a:xfrm>
        </p:spPr>
        <p:txBody>
          <a:bodyPr/>
          <a:lstStyle/>
          <a:p>
            <a:pPr marL="12700" marR="0" lvl="0" algn="l" defTabSz="914400" rtl="0" eaLnBrk="1" fontAlgn="auto" latinLnBrk="0" hangingPunct="1">
              <a:lnSpc>
                <a:spcPct val="100000"/>
              </a:lnSpc>
              <a:spcAft>
                <a:spcPts val="0"/>
              </a:spcAft>
              <a:buClrTx/>
              <a:buSzTx/>
              <a:buFontTx/>
              <a:buNone/>
              <a:defRPr/>
            </a:pPr>
            <a:r>
              <a:rPr lang="en-US" sz="900" noProof="0" dirty="0"/>
              <a:t>Table 1 | </a:t>
            </a:r>
            <a:r>
              <a:rPr lang="en-US" sz="900" b="1" noProof="0" dirty="0"/>
              <a:t>Participants Demographics</a:t>
            </a:r>
            <a:endParaRPr lang="en-US" sz="900" b="1" dirty="0"/>
          </a:p>
          <a:p>
            <a:pPr marL="12700" marR="0">
              <a:spcAft>
                <a:spcPts val="0"/>
              </a:spcAft>
            </a:pPr>
            <a:r>
              <a:rPr lang="en-US" sz="900" b="1" kern="0" spc="-10" dirty="0">
                <a:solidFill>
                  <a:srgbClr val="005084"/>
                </a:solidFill>
                <a:effectLst/>
                <a:ea typeface="Open Sans" panose="020B0606030504020204" pitchFamily="34" charset="0"/>
              </a:rPr>
              <a:t>Methodology</a:t>
            </a:r>
            <a:endParaRPr lang="en-US" sz="900" b="1" kern="0" dirty="0">
              <a:effectLst/>
              <a:ea typeface="Open Sans" panose="020B0606030504020204" pitchFamily="34" charset="0"/>
            </a:endParaRPr>
          </a:p>
          <a:p>
            <a:pPr>
              <a:spcAft>
                <a:spcPts val="0"/>
              </a:spcAft>
            </a:pPr>
            <a:r>
              <a:rPr lang="en-US" sz="900" dirty="0">
                <a:effectLst/>
              </a:rPr>
              <a:t>This trends report on chronic liver disease (CLD) includes information collected from an online survey, qualitative telephone interviews, and secondary research from peer-reviewed publications. An independent third-party recruiting firm invited over 400 health care providers to participate in this research during April and May of 2023. Provider participation (N=400) sought national representation and was comprised of the following subgroups: 100 gastroenterologists, 100 hospital-based specialists, 100 primary care physicians (PCPs), and 100 nurse practitioners/physician assistants (NPs/PAs). Follow-up telephone interviews were conducted with N=20 providers (Table 1). Quotes from the in-depth interviews throughout this report represent the opinions of those respondents. Respondents self-reported on their place of work as being either an urban, suburban, or rural location; and a subgroup analysis was completed to compare findings from respondents. In the urban/suburban group, there were N=356 survey respondents, comprised of the following subgroups: 98 gastroenterologists, 92 hospital-based specialists, 87 PCPs, and 79 NPs/PAs. The rural subgroup was significantly smaller (N=44) and was comprised of 2 gastroenterologists, 8 hospital-based specialists, 13 PCPs, and 21 NPs/PAs.</a:t>
            </a:r>
          </a:p>
          <a:p>
            <a:pPr>
              <a:spcAft>
                <a:spcPts val="0"/>
              </a:spcAft>
            </a:pPr>
            <a:endParaRPr lang="en-US" sz="900" dirty="0">
              <a:solidFill>
                <a:srgbClr val="005084"/>
              </a:solidFill>
              <a:effectLst/>
            </a:endParaRPr>
          </a:p>
          <a:p>
            <a:pPr>
              <a:spcAft>
                <a:spcPts val="0"/>
              </a:spcAft>
            </a:pPr>
            <a:r>
              <a:rPr lang="en-US" sz="900" dirty="0">
                <a:solidFill>
                  <a:srgbClr val="005084"/>
                </a:solidFill>
                <a:effectLst/>
              </a:rPr>
              <a:t>Limitations of Market Research and Statistical Analysis</a:t>
            </a:r>
          </a:p>
          <a:p>
            <a:pPr>
              <a:spcAft>
                <a:spcPts val="0"/>
              </a:spcAft>
            </a:pPr>
            <a:r>
              <a:rPr lang="en-US" sz="900" dirty="0">
                <a:effectLst/>
              </a:rPr>
              <a:t>Readers should be aware that the market research and statistical analysis in this report were conducted in a manner consistent with industry standards and market research codes of conduct. Market research of this type is based on a random sample and reports on aggregated respondents’ perceptions. This is in no way comparable to the scientific rigor of clinical research. As it pertains to the online survey, analysis was conducted utilizing the QPSMR data analysis software; all statistical significance in this report is at 95% confidence. Several survey questions utilize a Likert scale and top 2 box score reporting methodology. In these questions, respondents are asked to select a response on a 7-point scale that best matches the respondent’s perception (eg, on a scale of 1 to 7, where 1 is not important and 7 is very important). The top 2 box score refers to the percentage of respondents that select a 6 or 7 response from the Likert scale (eg, “important/very important”).</a:t>
            </a:r>
          </a:p>
          <a:p>
            <a:pPr>
              <a:spcAft>
                <a:spcPts val="0"/>
              </a:spcAft>
            </a:pPr>
            <a:endParaRPr lang="en-US" sz="900" dirty="0">
              <a:effectLst/>
            </a:endParaRPr>
          </a:p>
          <a:p>
            <a:pPr>
              <a:spcAft>
                <a:spcPts val="0"/>
              </a:spcAft>
            </a:pPr>
            <a:r>
              <a:rPr lang="en-US" sz="900" dirty="0">
                <a:effectLst/>
              </a:rPr>
              <a:t>Secondary research was conducted utilizing Google and PubMed searches to identify relevant peer-reviewed publications and sources as noted in the report. Furthermore, treatment utilization and claims data were sourced from IQVIA. Secondary research may not reflect all published data. A systematic review was not performed.</a:t>
            </a:r>
          </a:p>
          <a:p>
            <a:pPr>
              <a:spcAft>
                <a:spcPts val="0"/>
              </a:spcAft>
            </a:pPr>
            <a:endParaRPr lang="en-US" sz="900" dirty="0">
              <a:effectLst/>
            </a:endParaRPr>
          </a:p>
          <a:p>
            <a:pPr>
              <a:spcAft>
                <a:spcPts val="0"/>
              </a:spcAft>
            </a:pPr>
            <a:endParaRPr lang="en-US" sz="900" dirty="0"/>
          </a:p>
        </p:txBody>
      </p:sp>
    </p:spTree>
    <p:extLst>
      <p:ext uri="{BB962C8B-B14F-4D97-AF65-F5344CB8AC3E}">
        <p14:creationId xmlns:p14="http://schemas.microsoft.com/office/powerpoint/2010/main" val="14614632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35 | </a:t>
            </a:r>
            <a:r>
              <a:rPr lang="en-US" sz="1000" b="1" dirty="0">
                <a:effectLst/>
              </a:rPr>
              <a:t>Providers’ Preference for Online Resource to Guide Liver Disease Management</a:t>
            </a:r>
          </a:p>
          <a:p>
            <a:pPr marL="12699" marR="0" lvl="0" indent="0" algn="l" defTabSz="457200" rtl="0" eaLnBrk="1" fontAlgn="auto" latinLnBrk="0" hangingPunct="1">
              <a:buClrTx/>
              <a:buSzTx/>
              <a:buFontTx/>
              <a:buNone/>
              <a:tabLst/>
              <a:defRPr/>
            </a:pPr>
            <a:endParaRPr kumimoji="0" lang="en-US" sz="1000" b="0" i="0" u="none" strike="noStrike" kern="1200" cap="none" spc="0" normalizeH="0" baseline="0" noProof="0" dirty="0">
              <a:ln>
                <a:noFill/>
              </a:ln>
              <a:solidFill>
                <a:srgbClr val="0C73B1"/>
              </a:solidFill>
              <a:effectLst/>
              <a:uLnTx/>
              <a:uFillTx/>
              <a:latin typeface="Arial" panose="020B0604020202020204"/>
              <a:ea typeface="+mn-ea"/>
              <a:cs typeface="OpenSans-Semibold"/>
            </a:endParaRPr>
          </a:p>
          <a:p>
            <a:pPr marL="12699" marR="0" lvl="0" indent="0" algn="l" defTabSz="4572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UpToDate is utilized by 75% of respondents across all specialties as a “real-time” resource to guide patient management decisions for their liver disease patients.</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In telephone interviews, providers shared that the online resource they use is often tailored to the question at hand (</a:t>
            </a:r>
            <a:r>
              <a:rPr kumimoji="0" lang="en-US" sz="1000" b="0" i="0" u="none" strike="noStrike" kern="1200" cap="none" spc="0" normalizeH="0" baseline="0" noProof="0" dirty="0" err="1">
                <a:ln>
                  <a:noFill/>
                </a:ln>
                <a:effectLst/>
                <a:uLnTx/>
                <a:uFillTx/>
                <a:latin typeface="Arial" panose="020B0604020202020204"/>
                <a:ea typeface="+mn-ea"/>
                <a:cs typeface="OpenSans-Semibold"/>
              </a:rPr>
              <a:t>eg</a:t>
            </a:r>
            <a:r>
              <a:rPr kumimoji="0" lang="en-US" sz="1000" b="0" i="0" u="none" strike="noStrike" kern="1200" cap="none" spc="0" normalizeH="0" baseline="0" noProof="0" dirty="0">
                <a:ln>
                  <a:noFill/>
                </a:ln>
                <a:effectLst/>
                <a:uLnTx/>
                <a:uFillTx/>
                <a:latin typeface="Arial" panose="020B0604020202020204"/>
                <a:ea typeface="+mn-ea"/>
                <a:cs typeface="OpenSans-Semibold"/>
              </a:rPr>
              <a:t>, guidelines versus dosing or side effect management).</a:t>
            </a:r>
          </a:p>
          <a:p>
            <a:endParaRPr lang="en-US" sz="1000" dirty="0"/>
          </a:p>
        </p:txBody>
      </p:sp>
    </p:spTree>
    <p:extLst>
      <p:ext uri="{BB962C8B-B14F-4D97-AF65-F5344CB8AC3E}">
        <p14:creationId xmlns:p14="http://schemas.microsoft.com/office/powerpoint/2010/main" val="2226919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36 | </a:t>
            </a:r>
            <a:r>
              <a:rPr lang="en-US" sz="1000" b="1" dirty="0">
                <a:effectLst/>
              </a:rPr>
              <a:t>Resources That Support Liver Disease Patient Management</a:t>
            </a:r>
          </a:p>
          <a:p>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b="1" dirty="0">
              <a:solidFill>
                <a:srgbClr val="005084"/>
              </a:solidFill>
            </a:endParaRPr>
          </a:p>
          <a:p>
            <a:pPr marL="0" marR="0" lvl="0" indent="0" algn="l" defTabSz="914400" rtl="0" eaLnBrk="1" fontAlgn="auto" latinLnBrk="0" hangingPunct="1">
              <a:buClrTx/>
              <a:buSzTx/>
              <a:buFontTx/>
              <a:buNone/>
              <a:tabLst/>
              <a:defRPr/>
            </a:pPr>
            <a:r>
              <a:rPr lang="en-US" sz="1000" dirty="0">
                <a:effectLst/>
              </a:rPr>
              <a:t>Respondents had statistically significant increases in their importance ratings versus last year for several of their liver disease resources:</a:t>
            </a:r>
          </a:p>
          <a:p>
            <a:pPr marL="171450" indent="-171450">
              <a:buFont typeface="Arial" panose="020B0604020202020204" pitchFamily="34" charset="0"/>
              <a:buChar char="•"/>
            </a:pPr>
            <a:r>
              <a:rPr lang="en-US" sz="1000" dirty="0">
                <a:effectLst/>
              </a:rPr>
              <a:t>+34% Guidelines created by third parties</a:t>
            </a:r>
          </a:p>
          <a:p>
            <a:pPr marL="171450" indent="-171450">
              <a:buFont typeface="Arial" panose="020B0604020202020204" pitchFamily="34" charset="0"/>
              <a:buChar char="•"/>
            </a:pPr>
            <a:r>
              <a:rPr lang="en-US" sz="1000" dirty="0">
                <a:effectLst/>
              </a:rPr>
              <a:t>+72% Liver disease information and resources in the EHR</a:t>
            </a:r>
          </a:p>
          <a:p>
            <a:pPr marL="171450" indent="-171450">
              <a:buFont typeface="Arial" panose="020B0604020202020204" pitchFamily="34" charset="0"/>
              <a:buChar char="•"/>
            </a:pPr>
            <a:r>
              <a:rPr lang="en-US" sz="1000" dirty="0">
                <a:effectLst/>
              </a:rPr>
              <a:t>+40% Liver disease order set or pathway in the EHR system</a:t>
            </a:r>
          </a:p>
          <a:p>
            <a:endParaRPr lang="en-US" sz="1000" dirty="0">
              <a:effectLst/>
            </a:endParaRPr>
          </a:p>
          <a:p>
            <a:endParaRPr lang="en-US" sz="1000" dirty="0"/>
          </a:p>
        </p:txBody>
      </p:sp>
    </p:spTree>
    <p:extLst>
      <p:ext uri="{BB962C8B-B14F-4D97-AF65-F5344CB8AC3E}">
        <p14:creationId xmlns:p14="http://schemas.microsoft.com/office/powerpoint/2010/main" val="3093125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37 | </a:t>
            </a:r>
            <a:r>
              <a:rPr lang="en-US" sz="1000" b="1" dirty="0">
                <a:effectLst/>
              </a:rPr>
              <a:t>Ancillary Services Available at Urban/Suburban Versus Rural Locations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Reduced access to ancillary services (eg, clinical research)</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Ancillary services are generally less available to respondents in rural settings, and in many cases, statistically significant differences occurred as compared to urban/suburban respondents (</a:t>
            </a:r>
            <a:r>
              <a:rPr kumimoji="0" lang="en-US" sz="1000" b="0" i="0" u="none" strike="noStrike" kern="1200" cap="none" spc="0" normalizeH="0" baseline="0" noProof="0" dirty="0" err="1">
                <a:ln>
                  <a:noFill/>
                </a:ln>
                <a:effectLst/>
                <a:uLnTx/>
                <a:uFillTx/>
                <a:latin typeface="Arial" panose="020B0604020202020204"/>
                <a:ea typeface="+mn-ea"/>
                <a:cs typeface="OpenSans-Semibold"/>
              </a:rPr>
              <a:t>ie</a:t>
            </a:r>
            <a:r>
              <a:rPr kumimoji="0" lang="en-US" sz="1000" b="0" i="0" u="none" strike="noStrike" kern="1200" cap="none" spc="0" normalizeH="0" baseline="0" noProof="0" dirty="0">
                <a:ln>
                  <a:noFill/>
                </a:ln>
                <a:effectLst/>
                <a:uLnTx/>
                <a:uFillTx/>
                <a:latin typeface="Arial" panose="020B0604020202020204"/>
                <a:ea typeface="+mn-ea"/>
                <a:cs typeface="OpenSans-Semibold"/>
              </a:rPr>
              <a:t>, fewer in-house pathology labs, stand-alone endoscopy centers, in-house infusion centers, specialty pharmacies, and clinical research).</a:t>
            </a:r>
          </a:p>
          <a:p>
            <a:endParaRPr lang="en-US" sz="1000" dirty="0"/>
          </a:p>
        </p:txBody>
      </p:sp>
    </p:spTree>
    <p:extLst>
      <p:ext uri="{BB962C8B-B14F-4D97-AF65-F5344CB8AC3E}">
        <p14:creationId xmlns:p14="http://schemas.microsoft.com/office/powerpoint/2010/main" val="4123918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38 | </a:t>
            </a:r>
            <a:r>
              <a:rPr lang="en-US" sz="1000" b="1" dirty="0">
                <a:effectLst/>
              </a:rPr>
              <a:t>Types of Pharmacies Used by CLD Patients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Figure 38 shows the types of pharmacies used by CLD patients.</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60% of respondents report their patients with CLD utilize retail pharmacies (including retail mail order).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In telephone interviews, respondents said that in some cases, specialty pharmacy organizations were helpful in minimizing the administrative burden (</a:t>
            </a:r>
            <a:r>
              <a:rPr kumimoji="0" lang="en-US" sz="1000" b="0" i="0" u="none" strike="noStrike" kern="1200" cap="none" spc="0" normalizeH="0" baseline="0" noProof="0" dirty="0" err="1">
                <a:ln>
                  <a:noFill/>
                </a:ln>
                <a:effectLst/>
                <a:uLnTx/>
                <a:uFillTx/>
                <a:latin typeface="Arial" panose="020B0604020202020204"/>
                <a:ea typeface="+mn-ea"/>
                <a:cs typeface="OpenSans-Semibold"/>
              </a:rPr>
              <a:t>eg</a:t>
            </a:r>
            <a:r>
              <a:rPr kumimoji="0" lang="en-US" sz="1000" b="0" i="0" u="none" strike="noStrike" kern="1200" cap="none" spc="0" normalizeH="0" baseline="0" noProof="0" dirty="0">
                <a:ln>
                  <a:noFill/>
                </a:ln>
                <a:effectLst/>
                <a:uLnTx/>
                <a:uFillTx/>
                <a:latin typeface="Arial" panose="020B0604020202020204"/>
                <a:ea typeface="+mn-ea"/>
                <a:cs typeface="OpenSans-Semibold"/>
              </a:rPr>
              <a:t>, prior authorizations) or that they hoped their use would translate into a better patient experience.</a:t>
            </a:r>
          </a:p>
          <a:p>
            <a:endParaRPr lang="en-US" sz="1000" dirty="0"/>
          </a:p>
        </p:txBody>
      </p:sp>
    </p:spTree>
    <p:extLst>
      <p:ext uri="{BB962C8B-B14F-4D97-AF65-F5344CB8AC3E}">
        <p14:creationId xmlns:p14="http://schemas.microsoft.com/office/powerpoint/2010/main" val="3269368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39 | </a:t>
            </a:r>
            <a:r>
              <a:rPr lang="en-US" sz="1000" b="1" dirty="0">
                <a:effectLst/>
              </a:rPr>
              <a:t>Specialty Pharmacy Services That Support Liver Disease Patients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Figure 39 shows the types of services that specialty pharmacies offer that are important in supporting patients living with liver disease.</a:t>
            </a:r>
          </a:p>
          <a:p>
            <a:pPr marL="171450" marR="0" lvl="0" indent="-171450" algn="l" defTabSz="9144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Collectively, respondents rated patient adherence programs, follow-up calls post hospital discharge, and patient education services as the most important services that specialty pharmacy offers in support of their liver disease patients. </a:t>
            </a:r>
          </a:p>
          <a:p>
            <a:endParaRPr lang="en-US" sz="1000" dirty="0"/>
          </a:p>
        </p:txBody>
      </p:sp>
    </p:spTree>
    <p:extLst>
      <p:ext uri="{BB962C8B-B14F-4D97-AF65-F5344CB8AC3E}">
        <p14:creationId xmlns:p14="http://schemas.microsoft.com/office/powerpoint/2010/main" val="38700087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40 | </a:t>
            </a:r>
            <a:r>
              <a:rPr lang="en-US" sz="1000" b="1" dirty="0">
                <a:effectLst/>
              </a:rPr>
              <a:t>Utilization of Telemedicine—Pre-pandemic Versus Current Utilization</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Figure 40 shows that utilization of telemedicine remains higher than pre-pandemic levels (21% versus 8%, respectively).</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Utilization of telemedicine remains higher than pre-pandemic levels (21% versus 8%, respectively).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In telephone interviews, respondents stated that the pandemic accelerated their adoption of telemedicine. </a:t>
            </a:r>
          </a:p>
          <a:p>
            <a:endParaRPr lang="en-US" sz="1000" dirty="0"/>
          </a:p>
        </p:txBody>
      </p:sp>
    </p:spTree>
    <p:extLst>
      <p:ext uri="{BB962C8B-B14F-4D97-AF65-F5344CB8AC3E}">
        <p14:creationId xmlns:p14="http://schemas.microsoft.com/office/powerpoint/2010/main" val="14519350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41 | </a:t>
            </a:r>
            <a:r>
              <a:rPr lang="en-US" sz="1000" b="1" dirty="0">
                <a:effectLst/>
              </a:rPr>
              <a:t>Drivers of Telemedicine Utilization for Routine Patient Visits</a:t>
            </a:r>
          </a:p>
          <a:p>
            <a:endParaRPr lang="en-US" sz="1000" dirty="0"/>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Respondents were asked to report on the reasons for the utilization of telemedicine for routine patient visits.</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Patient demand and preference are driving telemedicine use. </a:t>
            </a:r>
          </a:p>
          <a:p>
            <a:pPr marL="184149" marR="0" lvl="0" indent="-171450" algn="l" defTabSz="457200" rtl="0" eaLnBrk="1" fontAlgn="auto" latinLnBrk="0" hangingPunct="1">
              <a:buClrTx/>
              <a:buSzTx/>
              <a:buFont typeface="Arial" panose="020B0604020202020204" pitchFamily="34" charset="0"/>
              <a:buChar char="•"/>
              <a:tabLst/>
              <a:defRPr/>
            </a:pPr>
            <a:r>
              <a:rPr kumimoji="0" lang="en-US" sz="1000" b="0" i="0" u="none" strike="noStrike" kern="1200" cap="none" spc="0" normalizeH="0" baseline="0" noProof="0" dirty="0">
                <a:ln>
                  <a:noFill/>
                </a:ln>
                <a:effectLst/>
                <a:uLnTx/>
                <a:uFillTx/>
                <a:latin typeface="Arial" panose="020B0604020202020204"/>
                <a:ea typeface="+mn-ea"/>
                <a:cs typeface="OpenSans-Semibold"/>
              </a:rPr>
              <a:t>In the telephone interviews, providers shared that they will continue to offer telemedicine as long as it is reimbursed.</a:t>
            </a:r>
          </a:p>
          <a:p>
            <a:endParaRPr lang="en-US" sz="1000" dirty="0"/>
          </a:p>
        </p:txBody>
      </p:sp>
    </p:spTree>
    <p:extLst>
      <p:ext uri="{BB962C8B-B14F-4D97-AF65-F5344CB8AC3E}">
        <p14:creationId xmlns:p14="http://schemas.microsoft.com/office/powerpoint/2010/main" val="26196629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[Read slide.]</a:t>
            </a:r>
          </a:p>
        </p:txBody>
      </p:sp>
    </p:spTree>
    <p:extLst>
      <p:ext uri="{BB962C8B-B14F-4D97-AF65-F5344CB8AC3E}">
        <p14:creationId xmlns:p14="http://schemas.microsoft.com/office/powerpoint/2010/main" val="32281100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915025" cy="41148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Figure 1 | </a:t>
            </a:r>
            <a:r>
              <a:rPr lang="en-US" sz="1000" b="1" dirty="0">
                <a:effectLst/>
              </a:rPr>
              <a:t>Types of Liver Disease Participants Treat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effectLst/>
            </a:endParaRPr>
          </a:p>
          <a:p>
            <a:endParaRPr lang="en-US" sz="1000" dirty="0"/>
          </a:p>
        </p:txBody>
      </p:sp>
    </p:spTree>
    <p:extLst>
      <p:ext uri="{BB962C8B-B14F-4D97-AF65-F5344CB8AC3E}">
        <p14:creationId xmlns:p14="http://schemas.microsoft.com/office/powerpoint/2010/main" val="1466748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486400" cy="4114800"/>
          </a:xfrm>
        </p:spPr>
        <p:txBody>
          <a:bodyPr/>
          <a:lstStyle/>
          <a:p>
            <a:pPr marL="0" marR="0" lvl="0" indent="0" algn="l" defTabSz="914400" rtl="0" eaLnBrk="1" fontAlgn="auto" latinLnBrk="0" hangingPunct="1">
              <a:buClrTx/>
              <a:buSzTx/>
              <a:buFontTx/>
              <a:buNone/>
              <a:tabLst/>
              <a:defRPr/>
            </a:pPr>
            <a:r>
              <a:rPr lang="en-US" sz="1000" dirty="0">
                <a:effectLst/>
              </a:rPr>
              <a:t>Figure 2 | </a:t>
            </a:r>
            <a:r>
              <a:rPr lang="en-US" sz="1000" b="1" dirty="0">
                <a:effectLst/>
              </a:rPr>
              <a:t>Average Number of Liver Disease Patients Seen Monthly</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p>
          <a:p>
            <a:r>
              <a:rPr lang="en-US" sz="1000" dirty="0">
                <a:effectLst/>
              </a:rPr>
              <a:t>Gastroenterologists are seeing statistically significant more patients per month versus last year (eg, 91 patients with CLD per month [+32%] and 54 patients with cirrhosis per month [+54%]). </a:t>
            </a:r>
            <a:endParaRPr lang="en-US" sz="1000" dirty="0"/>
          </a:p>
        </p:txBody>
      </p:sp>
    </p:spTree>
    <p:extLst>
      <p:ext uri="{BB962C8B-B14F-4D97-AF65-F5344CB8AC3E}">
        <p14:creationId xmlns:p14="http://schemas.microsoft.com/office/powerpoint/2010/main" val="1441065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43450"/>
            <a:ext cx="5607424" cy="4114800"/>
          </a:xfrm>
        </p:spPr>
        <p:txBody>
          <a:bodyPr/>
          <a:lstStyle/>
          <a:p>
            <a:pPr marL="0" marR="0" lvl="0" indent="0" algn="l" defTabSz="914400" rtl="0" eaLnBrk="1" fontAlgn="auto" latinLnBrk="0" hangingPunct="1">
              <a:buClrTx/>
              <a:buSzTx/>
              <a:buFontTx/>
              <a:buNone/>
              <a:tabLst/>
              <a:defRPr/>
            </a:pPr>
            <a:r>
              <a:rPr lang="en-US" sz="1000" dirty="0">
                <a:effectLst/>
              </a:rPr>
              <a:t>Figure 3 | </a:t>
            </a:r>
            <a:r>
              <a:rPr lang="en-US" sz="1000" b="1" dirty="0">
                <a:effectLst/>
              </a:rPr>
              <a:t>Respondent Time Spent Doing Work-related Tasks</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pPr marL="0" marR="0" lvl="0" indent="0" algn="l" defTabSz="914400" rtl="0" eaLnBrk="1" fontAlgn="auto" latinLnBrk="0" hangingPunct="1">
              <a:buClrTx/>
              <a:buSzTx/>
              <a:buFontTx/>
              <a:buNone/>
              <a:tabLst/>
              <a:defRPr/>
            </a:pPr>
            <a:r>
              <a:rPr lang="en-US" sz="1000" dirty="0">
                <a:effectLst/>
              </a:rPr>
              <a:t>Figure 3 captures the time respondents spend in an average week doing work-related tasks.</a:t>
            </a:r>
          </a:p>
          <a:p>
            <a:pPr marL="171450" marR="0" lvl="0" indent="-171450" algn="l" defTabSz="914400" rtl="0" eaLnBrk="1" fontAlgn="auto" latinLnBrk="0" hangingPunct="1">
              <a:buClrTx/>
              <a:buSzTx/>
              <a:buFont typeface="Arial" panose="020B0604020202020204" pitchFamily="34" charset="0"/>
              <a:buChar char="•"/>
              <a:tabLst/>
              <a:defRPr/>
            </a:pPr>
            <a:r>
              <a:rPr lang="en-US" sz="1000" dirty="0">
                <a:cs typeface="OpenSans-Semibold"/>
              </a:rPr>
              <a:t>Respondents located in urban and suburban areas spend twice as much time securing reimbursement versus rural providers (6% versus 3%).</a:t>
            </a:r>
          </a:p>
          <a:p>
            <a:pPr marL="0" marR="0" lvl="0" indent="0" algn="l" defTabSz="914400" rtl="0" eaLnBrk="1" fontAlgn="auto" latinLnBrk="0" hangingPunct="1">
              <a:buClrTx/>
              <a:buSzTx/>
              <a:buFontTx/>
              <a:buNone/>
              <a:tabLst/>
              <a:defRPr/>
            </a:pPr>
            <a:endParaRPr lang="en-US" sz="1000" dirty="0">
              <a:effectLst/>
            </a:endParaRPr>
          </a:p>
          <a:p>
            <a:endParaRPr lang="en-US" sz="1000" dirty="0"/>
          </a:p>
        </p:txBody>
      </p:sp>
    </p:spTree>
    <p:extLst>
      <p:ext uri="{BB962C8B-B14F-4D97-AF65-F5344CB8AC3E}">
        <p14:creationId xmlns:p14="http://schemas.microsoft.com/office/powerpoint/2010/main" val="38520075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000" dirty="0">
                <a:effectLst/>
              </a:rPr>
              <a:t>Figure 4 | </a:t>
            </a:r>
            <a:r>
              <a:rPr lang="en-US" sz="1000" b="1" dirty="0">
                <a:effectLst/>
              </a:rPr>
              <a:t>Changes Observed in Liver Disease Incidence Versus Pre-pandemic Levels</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In the last calendar year, as compared to pre-pandemic levels, 41% of gastroenterologists saw an increase in nonalcoholic fatty liver disease (NAFLD), 38% reported increases in nonalcoholic steatohepatitis (NASH), and 33% of gastroenterologists saw an increase in alcohol-associated liver disease (ALD). Similar increases were reported by NPs/PAs. </a:t>
            </a:r>
            <a:endParaRPr lang="en-US" sz="1000" dirty="0"/>
          </a:p>
        </p:txBody>
      </p:sp>
    </p:spTree>
    <p:extLst>
      <p:ext uri="{BB962C8B-B14F-4D97-AF65-F5344CB8AC3E}">
        <p14:creationId xmlns:p14="http://schemas.microsoft.com/office/powerpoint/2010/main" val="2612507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buClrTx/>
              <a:buSzTx/>
              <a:buFontTx/>
              <a:buNone/>
              <a:tabLst/>
              <a:defRPr/>
            </a:pPr>
            <a:r>
              <a:rPr lang="en-US" sz="1000" dirty="0">
                <a:effectLst/>
              </a:rPr>
              <a:t>Figure 5 | </a:t>
            </a:r>
            <a:r>
              <a:rPr lang="en-US" sz="1000" b="1" dirty="0">
                <a:effectLst/>
              </a:rPr>
              <a:t>Changes Observed in Liver Disease–related Factors Versus Pre-pandemic Levels</a:t>
            </a:r>
          </a:p>
          <a:p>
            <a:pPr marL="0" marR="0" lvl="0" indent="0" algn="l" defTabSz="914400" rtl="0" eaLnBrk="1" fontAlgn="auto" latinLnBrk="0" hangingPunct="1">
              <a:buClrTx/>
              <a:buSzTx/>
              <a:buFontTx/>
              <a:buNone/>
              <a:tabLst/>
              <a:defRPr/>
            </a:pPr>
            <a:endParaRPr lang="en-US" sz="1000" dirty="0">
              <a:effectLst/>
            </a:endParaRPr>
          </a:p>
          <a:p>
            <a:pPr marL="0" marR="0" lvl="0" indent="0" algn="l" defTabSz="914400" rtl="0" eaLnBrk="1" fontAlgn="auto" latinLnBrk="0" hangingPunct="1">
              <a:buClrTx/>
              <a:buSzTx/>
              <a:buFontTx/>
              <a:buNone/>
              <a:tabLst/>
              <a:defRPr/>
            </a:pPr>
            <a:r>
              <a:rPr lang="en-US" sz="1000" b="1" dirty="0">
                <a:solidFill>
                  <a:srgbClr val="005084"/>
                </a:solidFill>
                <a:effectLst/>
              </a:rPr>
              <a:t>Primary Market Research via Survey</a:t>
            </a:r>
            <a:endParaRPr lang="en-US" sz="1000" dirty="0">
              <a:effectLst/>
            </a:endParaRPr>
          </a:p>
          <a:p>
            <a:r>
              <a:rPr lang="en-US" sz="1000" dirty="0">
                <a:effectLst/>
              </a:rPr>
              <a:t>In the last calendar year, as compared to pre-pandemic levels, 32% of gastroenterologists report observing increases in the number of patients presenting with elevated liver enzymes, 28% report seeing an increase in hospitalizations due to alcoholic cirrhosis, and 20% report seeing increases in younger patients requiring liver transplantation. NPs/PAs saw a 49% increase in elevated liver enzymes versus pre-pandemic levels.</a:t>
            </a:r>
          </a:p>
          <a:p>
            <a:endParaRPr lang="en-US" sz="1000" dirty="0"/>
          </a:p>
        </p:txBody>
      </p:sp>
    </p:spTree>
    <p:extLst>
      <p:ext uri="{BB962C8B-B14F-4D97-AF65-F5344CB8AC3E}">
        <p14:creationId xmlns:p14="http://schemas.microsoft.com/office/powerpoint/2010/main" val="1215748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norm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755252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9BAD2-0EA8-1547-8B85-6DC9DE14DE3C}"/>
              </a:ext>
            </a:extLst>
          </p:cNvPr>
          <p:cNvSpPr txBox="1"/>
          <p:nvPr userDrawn="1"/>
        </p:nvSpPr>
        <p:spPr>
          <a:xfrm>
            <a:off x="156766" y="6642101"/>
            <a:ext cx="8733234" cy="96950"/>
          </a:xfrm>
          <a:prstGeom prst="rect">
            <a:avLst/>
          </a:prstGeom>
          <a:noFill/>
        </p:spPr>
        <p:txBody>
          <a:bodyPr wrap="square" lIns="0" tIns="0" rIns="0" bIns="0">
            <a:spAutoFit/>
          </a:bodyPr>
          <a:lstStyle/>
          <a:p>
            <a:pPr>
              <a:lnSpc>
                <a:spcPct val="90000"/>
              </a:lnSpc>
            </a:pPr>
            <a:r>
              <a:rPr lang="en-US" sz="700" b="0" i="0" spc="-20" baseline="0" dirty="0">
                <a:solidFill>
                  <a:schemeClr val="tx1">
                    <a:lumMod val="50000"/>
                    <a:lumOff val="50000"/>
                  </a:schemeClr>
                </a:solidFill>
                <a:effectLst/>
              </a:rPr>
              <a:t>Content contained in this educational disease-state resource is being provided by Salix Pharmaceuticals for informational purposes only. Physicians should use their own clinical judgment in diagnosing, counseling, and advising patients.</a:t>
            </a:r>
            <a:endParaRPr lang="en-US" sz="700" spc="-20" baseline="0" dirty="0">
              <a:solidFill>
                <a:schemeClr val="tx1">
                  <a:lumMod val="50000"/>
                  <a:lumOff val="50000"/>
                </a:schemeClr>
              </a:solidFill>
            </a:endParaRPr>
          </a:p>
        </p:txBody>
      </p:sp>
      <p:sp>
        <p:nvSpPr>
          <p:cNvPr id="6" name="Slide Number Placeholder 2">
            <a:extLst>
              <a:ext uri="{FF2B5EF4-FFF2-40B4-BE49-F238E27FC236}">
                <a16:creationId xmlns:a16="http://schemas.microsoft.com/office/drawing/2014/main" id="{2C93C665-F3F0-B04F-9B38-7EFE34F1178D}"/>
              </a:ext>
            </a:extLst>
          </p:cNvPr>
          <p:cNvSpPr>
            <a:spLocks noGrp="1"/>
          </p:cNvSpPr>
          <p:nvPr>
            <p:ph type="sldNum" sz="quarter" idx="4"/>
          </p:nvPr>
        </p:nvSpPr>
        <p:spPr>
          <a:xfrm>
            <a:off x="8602266" y="6374771"/>
            <a:ext cx="435768" cy="365125"/>
          </a:xfrm>
          <a:prstGeom prst="rect">
            <a:avLst/>
          </a:prstGeom>
        </p:spPr>
        <p:txBody>
          <a:bodyPr vert="horz" lIns="0" tIns="0" rIns="0" bIns="0" rtlCol="0" anchor="b"/>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a:t>
            </a:fld>
            <a:endParaRPr lang="en-US" dirty="0"/>
          </a:p>
        </p:txBody>
      </p:sp>
      <p:sp>
        <p:nvSpPr>
          <p:cNvPr id="8" name="Text Placeholder 7">
            <a:extLst>
              <a:ext uri="{FF2B5EF4-FFF2-40B4-BE49-F238E27FC236}">
                <a16:creationId xmlns:a16="http://schemas.microsoft.com/office/drawing/2014/main" id="{3E971375-ACFB-962C-2F59-3D505C54BBEB}"/>
              </a:ext>
            </a:extLst>
          </p:cNvPr>
          <p:cNvSpPr>
            <a:spLocks noGrp="1"/>
          </p:cNvSpPr>
          <p:nvPr>
            <p:ph type="body" sz="quarter" idx="10"/>
          </p:nvPr>
        </p:nvSpPr>
        <p:spPr>
          <a:xfrm>
            <a:off x="628650" y="557631"/>
            <a:ext cx="7886700" cy="725737"/>
          </a:xfrm>
        </p:spPr>
        <p:txBody>
          <a:bodyPr lIns="0" rIns="0" anchor="t">
            <a:normAutofit/>
          </a:bodyPr>
          <a:lstStyle>
            <a:lvl1pPr marL="0" indent="0">
              <a:buNone/>
              <a:defRPr sz="1400"/>
            </a:lvl1pPr>
            <a:lvl2pPr marL="15875" indent="0">
              <a:buNone/>
              <a:tabLst/>
              <a:defRPr sz="1400" i="1">
                <a:solidFill>
                  <a:schemeClr val="tx1">
                    <a:lumMod val="50000"/>
                    <a:lumOff val="50000"/>
                  </a:schemeClr>
                </a:solidFill>
              </a:defRPr>
            </a:lvl2pPr>
          </a:lstStyle>
          <a:p>
            <a:pPr lvl="0"/>
            <a:r>
              <a:rPr lang="en-US" dirty="0"/>
              <a:t>Click to edit Master text styles</a:t>
            </a:r>
          </a:p>
          <a:p>
            <a:pPr lvl="1"/>
            <a:r>
              <a:rPr lang="en-US" dirty="0"/>
              <a:t>Second level</a:t>
            </a:r>
          </a:p>
        </p:txBody>
      </p:sp>
      <p:sp>
        <p:nvSpPr>
          <p:cNvPr id="11" name="Text Placeholder 10">
            <a:extLst>
              <a:ext uri="{FF2B5EF4-FFF2-40B4-BE49-F238E27FC236}">
                <a16:creationId xmlns:a16="http://schemas.microsoft.com/office/drawing/2014/main" id="{B9BA845A-1ED6-3111-F558-71A335F9E392}"/>
              </a:ext>
            </a:extLst>
          </p:cNvPr>
          <p:cNvSpPr>
            <a:spLocks noGrp="1"/>
          </p:cNvSpPr>
          <p:nvPr>
            <p:ph type="body" sz="quarter" idx="11"/>
          </p:nvPr>
        </p:nvSpPr>
        <p:spPr>
          <a:xfrm>
            <a:off x="-2" y="1"/>
            <a:ext cx="9144002" cy="400110"/>
          </a:xfrm>
          <a:solidFill>
            <a:srgbClr val="EAF2FA"/>
          </a:solidFill>
        </p:spPr>
        <p:txBody>
          <a:bodyPr anchor="ctr">
            <a:noAutofit/>
          </a:bodyPr>
          <a:lstStyle>
            <a:lvl1pPr marL="520700" indent="0" algn="l">
              <a:buNone/>
              <a:tabLst/>
              <a:defRPr sz="1200">
                <a:solidFill>
                  <a:srgbClr val="005084"/>
                </a:solidFill>
              </a:defRPr>
            </a:lvl1pPr>
            <a:lvl2pPr>
              <a:defRPr sz="1200"/>
            </a:lvl2pPr>
            <a:lvl3pPr>
              <a:defRPr sz="1200"/>
            </a:lvl3pPr>
            <a:lvl4pPr>
              <a:defRPr sz="1200"/>
            </a:lvl4pPr>
            <a:lvl5pPr>
              <a:defRPr sz="1200"/>
            </a:lvl5pPr>
          </a:lstStyle>
          <a:p>
            <a:pPr lvl="0"/>
            <a:r>
              <a:rPr lang="en-US" dirty="0"/>
              <a:t>Click to edit Master text styles</a:t>
            </a:r>
          </a:p>
        </p:txBody>
      </p:sp>
    </p:spTree>
    <p:extLst>
      <p:ext uri="{BB962C8B-B14F-4D97-AF65-F5344CB8AC3E}">
        <p14:creationId xmlns:p14="http://schemas.microsoft.com/office/powerpoint/2010/main" val="40291157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9BAD2-0EA8-1547-8B85-6DC9DE14DE3C}"/>
              </a:ext>
            </a:extLst>
          </p:cNvPr>
          <p:cNvSpPr txBox="1"/>
          <p:nvPr userDrawn="1"/>
        </p:nvSpPr>
        <p:spPr>
          <a:xfrm>
            <a:off x="156766" y="6642101"/>
            <a:ext cx="8733234" cy="96950"/>
          </a:xfrm>
          <a:prstGeom prst="rect">
            <a:avLst/>
          </a:prstGeom>
          <a:noFill/>
        </p:spPr>
        <p:txBody>
          <a:bodyPr wrap="square" lIns="0" tIns="0" rIns="0" bIns="0">
            <a:spAutoFit/>
          </a:bodyPr>
          <a:lstStyle/>
          <a:p>
            <a:pPr>
              <a:lnSpc>
                <a:spcPct val="90000"/>
              </a:lnSpc>
            </a:pPr>
            <a:r>
              <a:rPr lang="en-US" sz="700" b="0" i="0" spc="-20" baseline="0" dirty="0">
                <a:solidFill>
                  <a:schemeClr val="tx1">
                    <a:lumMod val="50000"/>
                    <a:lumOff val="50000"/>
                  </a:schemeClr>
                </a:solidFill>
                <a:effectLst/>
              </a:rPr>
              <a:t>Content contained in this educational disease-state resource is being provided by Salix Pharmaceuticals for informational purposes only. Physicians should use their own clinical judgment in diagnosing, counseling, and advising patients.</a:t>
            </a:r>
            <a:endParaRPr lang="en-US" sz="700" spc="-20" baseline="0" dirty="0">
              <a:solidFill>
                <a:schemeClr val="tx1">
                  <a:lumMod val="50000"/>
                  <a:lumOff val="50000"/>
                </a:schemeClr>
              </a:solidFill>
            </a:endParaRPr>
          </a:p>
        </p:txBody>
      </p:sp>
      <p:sp>
        <p:nvSpPr>
          <p:cNvPr id="6" name="Slide Number Placeholder 2">
            <a:extLst>
              <a:ext uri="{FF2B5EF4-FFF2-40B4-BE49-F238E27FC236}">
                <a16:creationId xmlns:a16="http://schemas.microsoft.com/office/drawing/2014/main" id="{2C93C665-F3F0-B04F-9B38-7EFE34F1178D}"/>
              </a:ext>
            </a:extLst>
          </p:cNvPr>
          <p:cNvSpPr>
            <a:spLocks noGrp="1"/>
          </p:cNvSpPr>
          <p:nvPr>
            <p:ph type="sldNum" sz="quarter" idx="4"/>
          </p:nvPr>
        </p:nvSpPr>
        <p:spPr>
          <a:xfrm>
            <a:off x="8602266" y="6374771"/>
            <a:ext cx="435768" cy="365125"/>
          </a:xfrm>
          <a:prstGeom prst="rect">
            <a:avLst/>
          </a:prstGeom>
        </p:spPr>
        <p:txBody>
          <a:bodyPr vert="horz" lIns="0" tIns="0" rIns="0" bIns="0" rtlCol="0" anchor="b"/>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a:t>
            </a:fld>
            <a:endParaRPr lang="en-US" dirty="0"/>
          </a:p>
        </p:txBody>
      </p:sp>
      <p:sp>
        <p:nvSpPr>
          <p:cNvPr id="8" name="Text Placeholder 7">
            <a:extLst>
              <a:ext uri="{FF2B5EF4-FFF2-40B4-BE49-F238E27FC236}">
                <a16:creationId xmlns:a16="http://schemas.microsoft.com/office/drawing/2014/main" id="{3E971375-ACFB-962C-2F59-3D505C54BBEB}"/>
              </a:ext>
            </a:extLst>
          </p:cNvPr>
          <p:cNvSpPr>
            <a:spLocks noGrp="1"/>
          </p:cNvSpPr>
          <p:nvPr>
            <p:ph type="body" sz="quarter" idx="10"/>
          </p:nvPr>
        </p:nvSpPr>
        <p:spPr>
          <a:xfrm>
            <a:off x="628650" y="557631"/>
            <a:ext cx="7886700" cy="725737"/>
          </a:xfrm>
        </p:spPr>
        <p:txBody>
          <a:bodyPr lIns="0" rIns="0" anchor="t">
            <a:normAutofit/>
          </a:bodyPr>
          <a:lstStyle>
            <a:lvl1pPr marL="0" indent="0">
              <a:buNone/>
              <a:defRPr sz="1400"/>
            </a:lvl1pPr>
            <a:lvl2pPr marL="15875" indent="0">
              <a:buNone/>
              <a:tabLst/>
              <a:defRPr sz="1400" i="1">
                <a:solidFill>
                  <a:schemeClr val="tx1">
                    <a:lumMod val="50000"/>
                    <a:lumOff val="50000"/>
                  </a:schemeClr>
                </a:solidFill>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4697683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F9BAD2-0EA8-1547-8B85-6DC9DE14DE3C}"/>
              </a:ext>
            </a:extLst>
          </p:cNvPr>
          <p:cNvSpPr txBox="1"/>
          <p:nvPr userDrawn="1"/>
        </p:nvSpPr>
        <p:spPr>
          <a:xfrm>
            <a:off x="156766" y="6642101"/>
            <a:ext cx="8733234" cy="72712"/>
          </a:xfrm>
          <a:prstGeom prst="rect">
            <a:avLst/>
          </a:prstGeom>
          <a:noFill/>
        </p:spPr>
        <p:txBody>
          <a:bodyPr wrap="square" lIns="0" tIns="0" rIns="0" bIns="0">
            <a:spAutoFit/>
          </a:bodyPr>
          <a:lstStyle/>
          <a:p>
            <a:pPr>
              <a:lnSpc>
                <a:spcPct val="90000"/>
              </a:lnSpc>
            </a:pPr>
            <a:r>
              <a:rPr lang="en-US" sz="525" b="0" i="0" spc="-15" baseline="0" dirty="0">
                <a:solidFill>
                  <a:schemeClr val="tx1">
                    <a:lumMod val="50000"/>
                    <a:lumOff val="50000"/>
                  </a:schemeClr>
                </a:solidFill>
                <a:effectLst/>
              </a:rPr>
              <a:t>Content contained in this educational disease-state resource is being provided by Salix Pharmaceuticals for informational purposes only. Physicians should use their own clinical judgment in diagnosing, counseling, and advising patients.</a:t>
            </a:r>
            <a:endParaRPr lang="en-US" sz="525" spc="-15" baseline="0" dirty="0">
              <a:solidFill>
                <a:schemeClr val="tx1">
                  <a:lumMod val="50000"/>
                  <a:lumOff val="50000"/>
                </a:schemeClr>
              </a:solidFill>
            </a:endParaRPr>
          </a:p>
        </p:txBody>
      </p:sp>
      <p:sp>
        <p:nvSpPr>
          <p:cNvPr id="6" name="Slide Number Placeholder 2">
            <a:extLst>
              <a:ext uri="{FF2B5EF4-FFF2-40B4-BE49-F238E27FC236}">
                <a16:creationId xmlns:a16="http://schemas.microsoft.com/office/drawing/2014/main" id="{2C93C665-F3F0-B04F-9B38-7EFE34F1178D}"/>
              </a:ext>
            </a:extLst>
          </p:cNvPr>
          <p:cNvSpPr>
            <a:spLocks noGrp="1"/>
          </p:cNvSpPr>
          <p:nvPr>
            <p:ph type="sldNum" sz="quarter" idx="4"/>
          </p:nvPr>
        </p:nvSpPr>
        <p:spPr>
          <a:xfrm>
            <a:off x="8602266" y="6374773"/>
            <a:ext cx="435768" cy="365125"/>
          </a:xfrm>
          <a:prstGeom prst="rect">
            <a:avLst/>
          </a:prstGeom>
        </p:spPr>
        <p:txBody>
          <a:bodyPr vert="horz" lIns="0" tIns="0" rIns="0" bIns="0" rtlCol="0" anchor="b"/>
          <a:lstStyle>
            <a:lvl1pPr algn="r">
              <a:defRPr sz="675">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a:t>
            </a:fld>
            <a:endParaRPr lang="en-US" dirty="0"/>
          </a:p>
        </p:txBody>
      </p:sp>
      <p:sp>
        <p:nvSpPr>
          <p:cNvPr id="8" name="Text Placeholder 7">
            <a:extLst>
              <a:ext uri="{FF2B5EF4-FFF2-40B4-BE49-F238E27FC236}">
                <a16:creationId xmlns:a16="http://schemas.microsoft.com/office/drawing/2014/main" id="{3E971375-ACFB-962C-2F59-3D505C54BBEB}"/>
              </a:ext>
            </a:extLst>
          </p:cNvPr>
          <p:cNvSpPr>
            <a:spLocks noGrp="1"/>
          </p:cNvSpPr>
          <p:nvPr>
            <p:ph type="body" sz="quarter" idx="10"/>
          </p:nvPr>
        </p:nvSpPr>
        <p:spPr>
          <a:xfrm>
            <a:off x="628650" y="557633"/>
            <a:ext cx="7886700" cy="725737"/>
          </a:xfrm>
        </p:spPr>
        <p:txBody>
          <a:bodyPr lIns="0" rIns="0" anchor="t">
            <a:normAutofit/>
          </a:bodyPr>
          <a:lstStyle>
            <a:lvl1pPr marL="0" indent="0">
              <a:buNone/>
              <a:defRPr sz="1050"/>
            </a:lvl1pPr>
            <a:lvl2pPr marL="11906" indent="0">
              <a:buNone/>
              <a:tabLst/>
              <a:defRPr sz="1050" i="1">
                <a:solidFill>
                  <a:schemeClr val="tx1">
                    <a:lumMod val="50000"/>
                    <a:lumOff val="50000"/>
                  </a:schemeClr>
                </a:solidFill>
              </a:defRPr>
            </a:lvl2pPr>
          </a:lstStyle>
          <a:p>
            <a:pPr lvl="0"/>
            <a:r>
              <a:rPr lang="en-US" dirty="0"/>
              <a:t>Click to edit Master text styles</a:t>
            </a:r>
          </a:p>
          <a:p>
            <a:pPr lvl="1"/>
            <a:r>
              <a:rPr lang="en-US" dirty="0"/>
              <a:t>Second level</a:t>
            </a:r>
          </a:p>
        </p:txBody>
      </p:sp>
      <p:sp>
        <p:nvSpPr>
          <p:cNvPr id="11" name="Text Placeholder 10">
            <a:extLst>
              <a:ext uri="{FF2B5EF4-FFF2-40B4-BE49-F238E27FC236}">
                <a16:creationId xmlns:a16="http://schemas.microsoft.com/office/drawing/2014/main" id="{B9BA845A-1ED6-3111-F558-71A335F9E392}"/>
              </a:ext>
            </a:extLst>
          </p:cNvPr>
          <p:cNvSpPr>
            <a:spLocks noGrp="1"/>
          </p:cNvSpPr>
          <p:nvPr>
            <p:ph type="body" sz="quarter" idx="11"/>
          </p:nvPr>
        </p:nvSpPr>
        <p:spPr>
          <a:xfrm>
            <a:off x="-2" y="1"/>
            <a:ext cx="9144002" cy="400110"/>
          </a:xfrm>
          <a:solidFill>
            <a:srgbClr val="EAF2FA"/>
          </a:solidFill>
        </p:spPr>
        <p:txBody>
          <a:bodyPr anchor="ctr">
            <a:noAutofit/>
          </a:bodyPr>
          <a:lstStyle>
            <a:lvl1pPr marL="390525" indent="0" algn="l">
              <a:buNone/>
              <a:tabLst/>
              <a:defRPr sz="900">
                <a:solidFill>
                  <a:srgbClr val="005084"/>
                </a:solidFill>
              </a:defRPr>
            </a:lvl1pPr>
            <a:lvl2pPr>
              <a:defRPr sz="900"/>
            </a:lvl2pPr>
            <a:lvl3pPr>
              <a:defRPr sz="900"/>
            </a:lvl3pPr>
            <a:lvl4pPr>
              <a:defRPr sz="900"/>
            </a:lvl4pPr>
            <a:lvl5pPr>
              <a:defRPr sz="900"/>
            </a:lvl5pPr>
          </a:lstStyle>
          <a:p>
            <a:pPr lvl="0"/>
            <a:r>
              <a:rPr lang="en-US" dirty="0"/>
              <a:t>Click to edit Master text styles</a:t>
            </a:r>
          </a:p>
        </p:txBody>
      </p:sp>
    </p:spTree>
    <p:extLst>
      <p:ext uri="{BB962C8B-B14F-4D97-AF65-F5344CB8AC3E}">
        <p14:creationId xmlns:p14="http://schemas.microsoft.com/office/powerpoint/2010/main" val="157708731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7"/>
            <a:ext cx="7886700" cy="65087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98880"/>
            <a:ext cx="7886700" cy="497808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14393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Lst>
  <p:hf hdr="0" ftr="0" dt="0"/>
  <p:txStyles>
    <p:title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and yellow cover with a blue background&#10;&#10;Description automatically generated">
            <a:extLst>
              <a:ext uri="{FF2B5EF4-FFF2-40B4-BE49-F238E27FC236}">
                <a16:creationId xmlns:a16="http://schemas.microsoft.com/office/drawing/2014/main" id="{5A67EE7B-70D9-667F-9891-190846891142}"/>
              </a:ext>
            </a:extLst>
          </p:cNvPr>
          <p:cNvPicPr>
            <a:picLocks noChangeAspect="1"/>
          </p:cNvPicPr>
          <p:nvPr/>
        </p:nvPicPr>
        <p:blipFill rotWithShape="1">
          <a:blip r:embed="rId4"/>
          <a:srcRect l="29343" t="91601" b="314"/>
          <a:stretch/>
        </p:blipFill>
        <p:spPr>
          <a:xfrm>
            <a:off x="1338879" y="6152121"/>
            <a:ext cx="4759400" cy="705879"/>
          </a:xfrm>
          <a:prstGeom prst="rect">
            <a:avLst/>
          </a:prstGeom>
        </p:spPr>
      </p:pic>
      <p:grpSp>
        <p:nvGrpSpPr>
          <p:cNvPr id="26" name="Group 25">
            <a:extLst>
              <a:ext uri="{FF2B5EF4-FFF2-40B4-BE49-F238E27FC236}">
                <a16:creationId xmlns:a16="http://schemas.microsoft.com/office/drawing/2014/main" id="{81620987-1FFA-3A9C-58BC-CA44E2C84720}"/>
              </a:ext>
            </a:extLst>
          </p:cNvPr>
          <p:cNvGrpSpPr/>
          <p:nvPr/>
        </p:nvGrpSpPr>
        <p:grpSpPr>
          <a:xfrm>
            <a:off x="1311357" y="0"/>
            <a:ext cx="7832642" cy="6858000"/>
            <a:chOff x="1311357" y="0"/>
            <a:chExt cx="7832642" cy="6858000"/>
          </a:xfrm>
        </p:grpSpPr>
        <p:pic>
          <p:nvPicPr>
            <p:cNvPr id="10" name="Picture 9" descr="A blue and yellow cover with a blue background&#10;&#10;Description automatically generated">
              <a:extLst>
                <a:ext uri="{FF2B5EF4-FFF2-40B4-BE49-F238E27FC236}">
                  <a16:creationId xmlns:a16="http://schemas.microsoft.com/office/drawing/2014/main" id="{F63F12BB-DBCC-5435-D6FC-8BC3AE1007DE}"/>
                </a:ext>
              </a:extLst>
            </p:cNvPr>
            <p:cNvPicPr>
              <a:picLocks noChangeAspect="1"/>
            </p:cNvPicPr>
            <p:nvPr/>
          </p:nvPicPr>
          <p:blipFill rotWithShape="1">
            <a:blip r:embed="rId4"/>
            <a:srcRect l="99314" t="7905" b="19950"/>
            <a:stretch/>
          </p:blipFill>
          <p:spPr>
            <a:xfrm>
              <a:off x="5981700" y="0"/>
              <a:ext cx="3162299" cy="6858000"/>
            </a:xfrm>
            <a:prstGeom prst="rect">
              <a:avLst/>
            </a:prstGeom>
          </p:spPr>
        </p:pic>
        <p:pic>
          <p:nvPicPr>
            <p:cNvPr id="6" name="Picture 5" descr="A blue and yellow cover with a blue background&#10;&#10;Description automatically generated">
              <a:extLst>
                <a:ext uri="{FF2B5EF4-FFF2-40B4-BE49-F238E27FC236}">
                  <a16:creationId xmlns:a16="http://schemas.microsoft.com/office/drawing/2014/main" id="{D3B70E62-2BDF-0A04-25F9-733FEF2D7639}"/>
                </a:ext>
              </a:extLst>
            </p:cNvPr>
            <p:cNvPicPr>
              <a:picLocks noChangeAspect="1"/>
            </p:cNvPicPr>
            <p:nvPr/>
          </p:nvPicPr>
          <p:blipFill rotWithShape="1">
            <a:blip r:embed="rId4"/>
            <a:srcRect l="26123" t="7905" r="-1" b="19950"/>
            <a:stretch/>
          </p:blipFill>
          <p:spPr>
            <a:xfrm>
              <a:off x="1311357" y="0"/>
              <a:ext cx="4917282" cy="6224408"/>
            </a:xfrm>
            <a:prstGeom prst="rect">
              <a:avLst/>
            </a:prstGeom>
          </p:spPr>
        </p:pic>
      </p:grpSp>
      <p:pic>
        <p:nvPicPr>
          <p:cNvPr id="43" name="Picture 42" descr="A picture containing icon&#10;&#10;Description automatically generated">
            <a:extLst>
              <a:ext uri="{FF2B5EF4-FFF2-40B4-BE49-F238E27FC236}">
                <a16:creationId xmlns:a16="http://schemas.microsoft.com/office/drawing/2014/main" id="{2131532A-49C4-C345-B3D1-275D4592B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376" y="6445561"/>
            <a:ext cx="709537" cy="266672"/>
          </a:xfrm>
          <a:prstGeom prst="rect">
            <a:avLst/>
          </a:prstGeom>
        </p:spPr>
      </p:pic>
      <p:pic>
        <p:nvPicPr>
          <p:cNvPr id="8" name="Picture 7" descr="A blue and yellow cover with a blue background&#10;&#10;Description automatically generated">
            <a:extLst>
              <a:ext uri="{FF2B5EF4-FFF2-40B4-BE49-F238E27FC236}">
                <a16:creationId xmlns:a16="http://schemas.microsoft.com/office/drawing/2014/main" id="{5E51A3BF-8C40-476E-6B34-B2C011D01AB3}"/>
              </a:ext>
            </a:extLst>
          </p:cNvPr>
          <p:cNvPicPr>
            <a:picLocks noChangeAspect="1"/>
          </p:cNvPicPr>
          <p:nvPr/>
        </p:nvPicPr>
        <p:blipFill rotWithShape="1">
          <a:blip r:embed="rId4"/>
          <a:srcRect l="345" t="1" r="74425" b="300"/>
          <a:stretch/>
        </p:blipFill>
        <p:spPr>
          <a:xfrm>
            <a:off x="0" y="-3"/>
            <a:ext cx="1338879" cy="6858003"/>
          </a:xfrm>
          <a:prstGeom prst="rect">
            <a:avLst/>
          </a:prstGeom>
        </p:spPr>
      </p:pic>
      <p:sp>
        <p:nvSpPr>
          <p:cNvPr id="29" name="TextBox 28">
            <a:extLst>
              <a:ext uri="{FF2B5EF4-FFF2-40B4-BE49-F238E27FC236}">
                <a16:creationId xmlns:a16="http://schemas.microsoft.com/office/drawing/2014/main" id="{AFEF1C77-563B-8E4F-B9B8-C17B88E499CF}"/>
              </a:ext>
            </a:extLst>
          </p:cNvPr>
          <p:cNvSpPr txBox="1"/>
          <p:nvPr/>
        </p:nvSpPr>
        <p:spPr>
          <a:xfrm>
            <a:off x="3686610" y="6445561"/>
            <a:ext cx="5651500" cy="221599"/>
          </a:xfrm>
          <a:prstGeom prst="rect">
            <a:avLst/>
          </a:prstGeom>
          <a:noFill/>
        </p:spPr>
        <p:txBody>
          <a:bodyPr wrap="square" lIns="0" tIns="0" rIns="0" bIns="0">
            <a:spAutoFit/>
          </a:bodyPr>
          <a:lstStyle/>
          <a:p>
            <a:pPr>
              <a:lnSpc>
                <a:spcPct val="90000"/>
              </a:lnSpc>
            </a:pPr>
            <a:r>
              <a:rPr lang="en-US" sz="800" b="0" i="0" spc="-10" dirty="0">
                <a:solidFill>
                  <a:schemeClr val="bg1">
                    <a:alpha val="68638"/>
                  </a:schemeClr>
                </a:solidFill>
                <a:effectLst/>
              </a:rPr>
              <a:t>Content contained in this educational disease-state resource is being provided by Salix Pharmaceuticals for informational purposes only. Physicians should use their own clinical judgment in diagnosing, counseling, and advising patients.</a:t>
            </a:r>
            <a:endParaRPr lang="en-US" sz="1050" spc="-10" dirty="0">
              <a:solidFill>
                <a:schemeClr val="bg1">
                  <a:alpha val="68638"/>
                </a:schemeClr>
              </a:solidFill>
            </a:endParaRPr>
          </a:p>
        </p:txBody>
      </p:sp>
      <p:pic>
        <p:nvPicPr>
          <p:cNvPr id="24" name="Picture 23" descr="A black and gold text on a black background&#10;&#10;Description automatically generated">
            <a:extLst>
              <a:ext uri="{FF2B5EF4-FFF2-40B4-BE49-F238E27FC236}">
                <a16:creationId xmlns:a16="http://schemas.microsoft.com/office/drawing/2014/main" id="{0DD52511-5338-8166-6AF2-AE77E9C007F8}"/>
              </a:ext>
            </a:extLst>
          </p:cNvPr>
          <p:cNvPicPr>
            <a:picLocks noChangeAspect="1"/>
          </p:cNvPicPr>
          <p:nvPr/>
        </p:nvPicPr>
        <p:blipFill>
          <a:blip r:embed="rId6"/>
          <a:stretch>
            <a:fillRect/>
          </a:stretch>
        </p:blipFill>
        <p:spPr>
          <a:xfrm>
            <a:off x="4507232" y="3403716"/>
            <a:ext cx="3695700" cy="2540000"/>
          </a:xfrm>
          <a:prstGeom prst="rect">
            <a:avLst/>
          </a:prstGeom>
        </p:spPr>
      </p:pic>
    </p:spTree>
    <p:custDataLst>
      <p:tags r:id="rId1"/>
    </p:custDataLst>
    <p:extLst>
      <p:ext uri="{BB962C8B-B14F-4D97-AF65-F5344CB8AC3E}">
        <p14:creationId xmlns:p14="http://schemas.microsoft.com/office/powerpoint/2010/main" val="24571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10</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p:txBody>
          <a:bodyPr>
            <a:normAutofit/>
          </a:bodyPr>
          <a:lstStyle/>
          <a:p>
            <a:pPr marL="12700" indent="-46038"/>
            <a:r>
              <a:rPr lang="en-US" sz="1600" b="1" noProof="0" dirty="0"/>
              <a:t>Projected Liver Disease Demand and Adult Hepatology Workforce Projections, 2018-2033</a:t>
            </a:r>
            <a:r>
              <a:rPr lang="en-US" sz="1600" b="1" baseline="30000" noProof="0" dirty="0"/>
              <a:t>1</a:t>
            </a:r>
            <a:endParaRPr lang="en-US" sz="1600" b="1" baseline="30000" dirty="0"/>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Table 2  </a:t>
            </a:r>
            <a:r>
              <a:rPr lang="en-US" b="1" noProof="0" dirty="0">
                <a:solidFill>
                  <a:srgbClr val="0C73B0"/>
                </a:solidFill>
              </a:rPr>
              <a:t>|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kumimoji="0" lang="en-US" sz="1200" b="0" i="1"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Secondary Research From Peer-reviewed Publications</a:t>
            </a:r>
            <a:endParaRPr lang="en-US" b="1" dirty="0">
              <a:solidFill>
                <a:srgbClr val="005084"/>
              </a:solidFill>
            </a:endParaRPr>
          </a:p>
        </p:txBody>
      </p:sp>
      <p:pic>
        <p:nvPicPr>
          <p:cNvPr id="4" name="Picture 3" descr="A screenshot of a black and white screen&#10;&#10;Description automatically generated">
            <a:extLst>
              <a:ext uri="{FF2B5EF4-FFF2-40B4-BE49-F238E27FC236}">
                <a16:creationId xmlns:a16="http://schemas.microsoft.com/office/drawing/2014/main" id="{0F035009-3D60-0F89-5B60-0CEBAA0F6B2C}"/>
              </a:ext>
            </a:extLst>
          </p:cNvPr>
          <p:cNvPicPr>
            <a:picLocks noChangeAspect="1"/>
          </p:cNvPicPr>
          <p:nvPr/>
        </p:nvPicPr>
        <p:blipFill rotWithShape="1">
          <a:blip r:embed="rId3"/>
          <a:srcRect t="62723" r="4943" b="17371"/>
          <a:stretch/>
        </p:blipFill>
        <p:spPr>
          <a:xfrm>
            <a:off x="-275321" y="1329264"/>
            <a:ext cx="9144000" cy="2478066"/>
          </a:xfrm>
          <a:prstGeom prst="rect">
            <a:avLst/>
          </a:prstGeom>
        </p:spPr>
      </p:pic>
      <p:sp>
        <p:nvSpPr>
          <p:cNvPr id="8" name="Text Placeholder 8">
            <a:extLst>
              <a:ext uri="{FF2B5EF4-FFF2-40B4-BE49-F238E27FC236}">
                <a16:creationId xmlns:a16="http://schemas.microsoft.com/office/drawing/2014/main" id="{99275B73-952B-85F0-6D34-F7774980CF88}"/>
              </a:ext>
            </a:extLst>
          </p:cNvPr>
          <p:cNvSpPr txBox="1">
            <a:spLocks/>
          </p:cNvSpPr>
          <p:nvPr/>
        </p:nvSpPr>
        <p:spPr>
          <a:xfrm>
            <a:off x="628650" y="5151158"/>
            <a:ext cx="7973616" cy="36512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FTE=full-time equivalent; MD=hepatologist or gastroenterologist who practices 50% or more hepatology; NP=nurse practitioner; PA=physician assistant.</a:t>
            </a:r>
          </a:p>
        </p:txBody>
      </p:sp>
      <p:grpSp>
        <p:nvGrpSpPr>
          <p:cNvPr id="10" name="Group 9">
            <a:extLst>
              <a:ext uri="{FF2B5EF4-FFF2-40B4-BE49-F238E27FC236}">
                <a16:creationId xmlns:a16="http://schemas.microsoft.com/office/drawing/2014/main" id="{7A77B091-C3BA-7B41-157A-3A30E535A4EE}"/>
              </a:ext>
            </a:extLst>
          </p:cNvPr>
          <p:cNvGrpSpPr/>
          <p:nvPr/>
        </p:nvGrpSpPr>
        <p:grpSpPr>
          <a:xfrm>
            <a:off x="0" y="4339321"/>
            <a:ext cx="9144000" cy="702531"/>
            <a:chOff x="4284074" y="4366062"/>
            <a:chExt cx="9144000" cy="702531"/>
          </a:xfrm>
        </p:grpSpPr>
        <p:sp>
          <p:nvSpPr>
            <p:cNvPr id="11" name="object 5">
              <a:extLst>
                <a:ext uri="{FF2B5EF4-FFF2-40B4-BE49-F238E27FC236}">
                  <a16:creationId xmlns:a16="http://schemas.microsoft.com/office/drawing/2014/main" id="{09580267-B96C-2C01-E0FF-AF00754CEC5E}"/>
                </a:ext>
              </a:extLst>
            </p:cNvPr>
            <p:cNvSpPr/>
            <p:nvPr/>
          </p:nvSpPr>
          <p:spPr>
            <a:xfrm>
              <a:off x="4284074" y="4366062"/>
              <a:ext cx="9144000" cy="702531"/>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2" name="object 6">
              <a:extLst>
                <a:ext uri="{FF2B5EF4-FFF2-40B4-BE49-F238E27FC236}">
                  <a16:creationId xmlns:a16="http://schemas.microsoft.com/office/drawing/2014/main" id="{63DDE15A-DDB9-264A-0196-EE239B976EDD}"/>
                </a:ext>
              </a:extLst>
            </p:cNvPr>
            <p:cNvSpPr txBox="1"/>
            <p:nvPr/>
          </p:nvSpPr>
          <p:spPr>
            <a:xfrm>
              <a:off x="4912724" y="4447231"/>
              <a:ext cx="7973615" cy="440890"/>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The shift in care of patients with liver disease may fall not only to transplant hepatologists but also to advanced practice providers (APPs) or other clinicians, such as primary care providers.</a:t>
              </a:r>
              <a:r>
                <a:rPr lang="en-US" sz="1200" baseline="30000" dirty="0">
                  <a:solidFill>
                    <a:srgbClr val="0C73B1"/>
                  </a:solidFill>
                  <a:latin typeface="+mj-lt"/>
                  <a:cs typeface="OpenSans-Semibold"/>
                </a:rPr>
                <a:t>1</a:t>
              </a:r>
            </a:p>
          </p:txBody>
        </p:sp>
      </p:grpSp>
      <p:sp>
        <p:nvSpPr>
          <p:cNvPr id="2" name="Text Placeholder 8">
            <a:extLst>
              <a:ext uri="{FF2B5EF4-FFF2-40B4-BE49-F238E27FC236}">
                <a16:creationId xmlns:a16="http://schemas.microsoft.com/office/drawing/2014/main" id="{BDFC64B7-6FD3-2C2F-E580-E6ECF2AC7362}"/>
              </a:ext>
            </a:extLst>
          </p:cNvPr>
          <p:cNvSpPr txBox="1">
            <a:spLocks/>
          </p:cNvSpPr>
          <p:nvPr/>
        </p:nvSpPr>
        <p:spPr>
          <a:xfrm>
            <a:off x="630936" y="6070811"/>
            <a:ext cx="7973616" cy="36512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b="1" dirty="0">
                <a:solidFill>
                  <a:schemeClr val="tx1">
                    <a:lumMod val="50000"/>
                    <a:lumOff val="50000"/>
                  </a:schemeClr>
                </a:solidFill>
              </a:rPr>
              <a:t>Reference: 1. </a:t>
            </a:r>
            <a:r>
              <a:rPr lang="en-US" sz="800" dirty="0">
                <a:solidFill>
                  <a:schemeClr val="tx1">
                    <a:lumMod val="50000"/>
                    <a:lumOff val="50000"/>
                  </a:schemeClr>
                </a:solidFill>
              </a:rPr>
              <a:t>Russo MW, Fix OK, Koteish AA, et al. Modeling the hepatology workforce in the United States: a predicted critical shortage. </a:t>
            </a:r>
            <a:r>
              <a:rPr lang="en-US" sz="800" i="1" dirty="0">
                <a:solidFill>
                  <a:schemeClr val="tx1">
                    <a:lumMod val="50000"/>
                    <a:lumOff val="50000"/>
                  </a:schemeClr>
                </a:solidFill>
              </a:rPr>
              <a:t>Hepatology</a:t>
            </a:r>
            <a:r>
              <a:rPr lang="en-US" sz="800" dirty="0">
                <a:solidFill>
                  <a:schemeClr val="tx1">
                    <a:lumMod val="50000"/>
                    <a:lumOff val="50000"/>
                  </a:schemeClr>
                </a:solidFill>
              </a:rPr>
              <a:t>. 2020;72(4):1444-1454.</a:t>
            </a:r>
          </a:p>
        </p:txBody>
      </p:sp>
    </p:spTree>
    <p:extLst>
      <p:ext uri="{BB962C8B-B14F-4D97-AF65-F5344CB8AC3E}">
        <p14:creationId xmlns:p14="http://schemas.microsoft.com/office/powerpoint/2010/main" val="27061305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11</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49" y="557630"/>
            <a:ext cx="5132263" cy="997194"/>
          </a:xfrm>
        </p:spPr>
        <p:txBody>
          <a:bodyPr>
            <a:normAutofit/>
          </a:bodyPr>
          <a:lstStyle/>
          <a:p>
            <a:pPr indent="-12700">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Important Social/Economic Factors </a:t>
            </a:r>
            <a:b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Impacting CLD Patient Outcomes</a:t>
            </a:r>
          </a:p>
        </p:txBody>
      </p:sp>
      <p:sp>
        <p:nvSpPr>
          <p:cNvPr id="13" name="Text Placeholder 12">
            <a:extLst>
              <a:ext uri="{FF2B5EF4-FFF2-40B4-BE49-F238E27FC236}">
                <a16:creationId xmlns:a16="http://schemas.microsoft.com/office/drawing/2014/main" id="{17851514-30CD-79AA-C29E-F8939BE2E2AB}"/>
              </a:ext>
            </a:extLst>
          </p:cNvPr>
          <p:cNvSpPr>
            <a:spLocks noGrp="1"/>
          </p:cNvSpPr>
          <p:nvPr>
            <p:ph type="body" sz="quarter" idx="11"/>
          </p:nvPr>
        </p:nvSpPr>
        <p:spPr/>
        <p:txBody>
          <a:bodyPr/>
          <a:lstStyle/>
          <a:p>
            <a:r>
              <a:rPr lang="en-US" sz="1200" b="1" noProof="0" dirty="0">
                <a:solidFill>
                  <a:srgbClr val="0C73B0"/>
                </a:solidFill>
              </a:rPr>
              <a:t>Figure 6</a:t>
            </a:r>
            <a:r>
              <a:rPr lang="en-US" b="1" noProof="0" dirty="0">
                <a:solidFill>
                  <a:srgbClr val="0C73B0"/>
                </a:solidFill>
              </a:rPr>
              <a:t>  |  </a:t>
            </a:r>
            <a:r>
              <a:rPr lang="en-US" b="1" dirty="0"/>
              <a:t>Burden of Illness  |  </a:t>
            </a:r>
            <a:r>
              <a:rPr lang="en-US" i="1" dirty="0"/>
              <a:t>Primary Market Research via Survey</a:t>
            </a:r>
          </a:p>
        </p:txBody>
      </p:sp>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628649" y="5331421"/>
            <a:ext cx="2737390" cy="1096458"/>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*All of the data points are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6" name="Group 15">
            <a:extLst>
              <a:ext uri="{FF2B5EF4-FFF2-40B4-BE49-F238E27FC236}">
                <a16:creationId xmlns:a16="http://schemas.microsoft.com/office/drawing/2014/main" id="{3B840128-4AE9-DF91-0140-FEC0492A94D9}"/>
              </a:ext>
            </a:extLst>
          </p:cNvPr>
          <p:cNvGrpSpPr/>
          <p:nvPr/>
        </p:nvGrpSpPr>
        <p:grpSpPr>
          <a:xfrm>
            <a:off x="-2" y="2359380"/>
            <a:ext cx="3497179" cy="2317795"/>
            <a:chOff x="4912724" y="4366061"/>
            <a:chExt cx="3497179" cy="2317795"/>
          </a:xfrm>
        </p:grpSpPr>
        <p:sp>
          <p:nvSpPr>
            <p:cNvPr id="8" name="object 5">
              <a:extLst>
                <a:ext uri="{FF2B5EF4-FFF2-40B4-BE49-F238E27FC236}">
                  <a16:creationId xmlns:a16="http://schemas.microsoft.com/office/drawing/2014/main" id="{263F9836-6D29-1249-973D-182ED113C6F9}"/>
                </a:ext>
              </a:extLst>
            </p:cNvPr>
            <p:cNvSpPr/>
            <p:nvPr/>
          </p:nvSpPr>
          <p:spPr>
            <a:xfrm>
              <a:off x="4912724" y="4366061"/>
              <a:ext cx="3497179" cy="2317795"/>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9" name="object 6">
              <a:extLst>
                <a:ext uri="{FF2B5EF4-FFF2-40B4-BE49-F238E27FC236}">
                  <a16:creationId xmlns:a16="http://schemas.microsoft.com/office/drawing/2014/main" id="{5640D2FE-CDAC-134F-0B06-BAAD17BB8DD7}"/>
                </a:ext>
              </a:extLst>
            </p:cNvPr>
            <p:cNvSpPr txBox="1"/>
            <p:nvPr/>
          </p:nvSpPr>
          <p:spPr>
            <a:xfrm>
              <a:off x="5541375" y="4495357"/>
              <a:ext cx="2559435" cy="1979837"/>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The top social and economic factors impacting CLD patient outcomes have not changed versus last year, leading with substance abuse and health behaviors. What was remarkable this year was that every factor experienced statistically significant increases versus last year (at 95% confidence). For example, food security rose 53%.</a:t>
              </a:r>
              <a:endParaRPr lang="en-US" sz="1200" b="1" dirty="0">
                <a:solidFill>
                  <a:srgbClr val="0C73B1"/>
                </a:solidFill>
                <a:latin typeface="+mj-lt"/>
                <a:cs typeface="OpenSans-Semibold"/>
              </a:endParaRPr>
            </a:p>
          </p:txBody>
        </p:sp>
      </p:grpSp>
      <p:sp>
        <p:nvSpPr>
          <p:cNvPr id="20" name="TextBox 19">
            <a:extLst>
              <a:ext uri="{FF2B5EF4-FFF2-40B4-BE49-F238E27FC236}">
                <a16:creationId xmlns:a16="http://schemas.microsoft.com/office/drawing/2014/main" id="{3860099C-E7FE-04A3-7758-D2014465ABAB}"/>
              </a:ext>
            </a:extLst>
          </p:cNvPr>
          <p:cNvSpPr txBox="1"/>
          <p:nvPr/>
        </p:nvSpPr>
        <p:spPr>
          <a:xfrm>
            <a:off x="628649" y="1174396"/>
            <a:ext cx="2879057" cy="964880"/>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Q1. In your patient population, please rate the importance of the following social or economic factors on the health outcomes of your chronic liver disease patient population. Please use a 7-point scale, where 1=not at all important and 7=very important.</a:t>
            </a:r>
          </a:p>
        </p:txBody>
      </p:sp>
      <p:grpSp>
        <p:nvGrpSpPr>
          <p:cNvPr id="3" name="Group 2">
            <a:extLst>
              <a:ext uri="{FF2B5EF4-FFF2-40B4-BE49-F238E27FC236}">
                <a16:creationId xmlns:a16="http://schemas.microsoft.com/office/drawing/2014/main" id="{7E387A83-FB71-E41F-1B25-FC33059BD7CB}"/>
              </a:ext>
            </a:extLst>
          </p:cNvPr>
          <p:cNvGrpSpPr/>
          <p:nvPr/>
        </p:nvGrpSpPr>
        <p:grpSpPr>
          <a:xfrm>
            <a:off x="3608069" y="827198"/>
            <a:ext cx="5515547" cy="5545686"/>
            <a:chOff x="3628453" y="1044288"/>
            <a:chExt cx="5409581" cy="5439141"/>
          </a:xfrm>
        </p:grpSpPr>
        <p:grpSp>
          <p:nvGrpSpPr>
            <p:cNvPr id="12" name="Group 11">
              <a:extLst>
                <a:ext uri="{FF2B5EF4-FFF2-40B4-BE49-F238E27FC236}">
                  <a16:creationId xmlns:a16="http://schemas.microsoft.com/office/drawing/2014/main" id="{1BE806EA-4B9F-BA75-5A90-589B6AB9617C}"/>
                </a:ext>
              </a:extLst>
            </p:cNvPr>
            <p:cNvGrpSpPr/>
            <p:nvPr/>
          </p:nvGrpSpPr>
          <p:grpSpPr>
            <a:xfrm>
              <a:off x="3628453" y="1409670"/>
              <a:ext cx="5409581" cy="5073759"/>
              <a:chOff x="437881" y="1775515"/>
              <a:chExt cx="5074277" cy="4759270"/>
            </a:xfrm>
          </p:grpSpPr>
          <p:pic>
            <p:nvPicPr>
              <p:cNvPr id="4" name="Picture 3" descr="A screenshot of a graph&#10;&#10;Description automatically generated">
                <a:extLst>
                  <a:ext uri="{FF2B5EF4-FFF2-40B4-BE49-F238E27FC236}">
                    <a16:creationId xmlns:a16="http://schemas.microsoft.com/office/drawing/2014/main" id="{E0300A6B-C54E-7381-7527-2C24BEEC8D5A}"/>
                  </a:ext>
                </a:extLst>
              </p:cNvPr>
              <p:cNvPicPr>
                <a:picLocks noChangeAspect="1"/>
              </p:cNvPicPr>
              <p:nvPr/>
            </p:nvPicPr>
            <p:blipFill rotWithShape="1">
              <a:blip r:embed="rId3"/>
              <a:srcRect l="3339" t="23433" r="20820" b="20751"/>
              <a:stretch/>
            </p:blipFill>
            <p:spPr>
              <a:xfrm>
                <a:off x="437881" y="1775515"/>
                <a:ext cx="4997003" cy="4759270"/>
              </a:xfrm>
              <a:prstGeom prst="rect">
                <a:avLst/>
              </a:prstGeom>
            </p:spPr>
          </p:pic>
          <p:sp>
            <p:nvSpPr>
              <p:cNvPr id="7" name="Rectangle 6">
                <a:extLst>
                  <a:ext uri="{FF2B5EF4-FFF2-40B4-BE49-F238E27FC236}">
                    <a16:creationId xmlns:a16="http://schemas.microsoft.com/office/drawing/2014/main" id="{10877CCF-4226-E3AD-7EC5-992A4114E8B5}"/>
                  </a:ext>
                </a:extLst>
              </p:cNvPr>
              <p:cNvSpPr/>
              <p:nvPr/>
            </p:nvSpPr>
            <p:spPr>
              <a:xfrm>
                <a:off x="4335719" y="3500779"/>
                <a:ext cx="1176439" cy="23260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5E3E62BC-659A-5AA7-6DA4-8DB009E06BD5}"/>
                </a:ext>
              </a:extLst>
            </p:cNvPr>
            <p:cNvSpPr txBox="1"/>
            <p:nvPr/>
          </p:nvSpPr>
          <p:spPr>
            <a:xfrm>
              <a:off x="5235818" y="1044288"/>
              <a:ext cx="2732068" cy="3416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900" b="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Percent Reporting “Important/Very Important” (Top 2 Box Score)</a:t>
              </a:r>
            </a:p>
          </p:txBody>
        </p:sp>
      </p:grpSp>
    </p:spTree>
    <p:extLst>
      <p:ext uri="{BB962C8B-B14F-4D97-AF65-F5344CB8AC3E}">
        <p14:creationId xmlns:p14="http://schemas.microsoft.com/office/powerpoint/2010/main" val="2985466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0FCE0B9-37B7-DE66-AC25-7ACFE0FB3C89}"/>
              </a:ext>
            </a:extLst>
          </p:cNvPr>
          <p:cNvGrpSpPr/>
          <p:nvPr/>
        </p:nvGrpSpPr>
        <p:grpSpPr>
          <a:xfrm>
            <a:off x="229153" y="1602125"/>
            <a:ext cx="7359669" cy="2971790"/>
            <a:chOff x="1210614" y="2137893"/>
            <a:chExt cx="4752304" cy="1918952"/>
          </a:xfrm>
        </p:grpSpPr>
        <p:pic>
          <p:nvPicPr>
            <p:cNvPr id="12" name="Picture 11" descr="A screenshot of a computer screen&#10;&#10;Description automatically generated">
              <a:extLst>
                <a:ext uri="{FF2B5EF4-FFF2-40B4-BE49-F238E27FC236}">
                  <a16:creationId xmlns:a16="http://schemas.microsoft.com/office/drawing/2014/main" id="{8F4C7811-8A4B-7F1B-ADF2-6E1ED3E4FB7A}"/>
                </a:ext>
              </a:extLst>
            </p:cNvPr>
            <p:cNvPicPr>
              <a:picLocks noChangeAspect="1"/>
            </p:cNvPicPr>
            <p:nvPr/>
          </p:nvPicPr>
          <p:blipFill rotWithShape="1">
            <a:blip r:embed="rId3"/>
            <a:srcRect l="3196" t="52996" r="23109" b="19023"/>
            <a:stretch/>
          </p:blipFill>
          <p:spPr>
            <a:xfrm>
              <a:off x="1210614" y="2137893"/>
              <a:ext cx="3905366" cy="1918952"/>
            </a:xfrm>
            <a:prstGeom prst="rect">
              <a:avLst/>
            </a:prstGeom>
          </p:spPr>
        </p:pic>
        <p:sp>
          <p:nvSpPr>
            <p:cNvPr id="13" name="Rectangle 12">
              <a:extLst>
                <a:ext uri="{FF2B5EF4-FFF2-40B4-BE49-F238E27FC236}">
                  <a16:creationId xmlns:a16="http://schemas.microsoft.com/office/drawing/2014/main" id="{78275D4F-B5C6-A608-FCDD-F130C42B244A}"/>
                </a:ext>
              </a:extLst>
            </p:cNvPr>
            <p:cNvSpPr/>
            <p:nvPr/>
          </p:nvSpPr>
          <p:spPr>
            <a:xfrm>
              <a:off x="4545205" y="2285054"/>
              <a:ext cx="1417713" cy="12238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12</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139434" cy="483293"/>
          </a:xfrm>
        </p:spPr>
        <p:txBody>
          <a:bodyPr>
            <a:noAutofit/>
          </a:bodyPr>
          <a:lstStyle/>
          <a:p>
            <a:pPr marL="1031875" indent="-1065213"/>
            <a:r>
              <a:rPr lang="en-US" sz="1600" b="1" noProof="0" dirty="0"/>
              <a:t>Provider Roles With the Greatest Impact on Liver Disease Patient Care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7</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1" y="6252470"/>
            <a:ext cx="7886700" cy="17540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p:txBody>
      </p:sp>
      <p:grpSp>
        <p:nvGrpSpPr>
          <p:cNvPr id="19" name="Group 18">
            <a:extLst>
              <a:ext uri="{FF2B5EF4-FFF2-40B4-BE49-F238E27FC236}">
                <a16:creationId xmlns:a16="http://schemas.microsoft.com/office/drawing/2014/main" id="{FB9D27BC-3653-56DB-D52F-9E3A99BE0E9C}"/>
              </a:ext>
            </a:extLst>
          </p:cNvPr>
          <p:cNvGrpSpPr/>
          <p:nvPr/>
        </p:nvGrpSpPr>
        <p:grpSpPr>
          <a:xfrm>
            <a:off x="-2" y="4809275"/>
            <a:ext cx="9144001" cy="1161420"/>
            <a:chOff x="-2" y="5094288"/>
            <a:chExt cx="9144001" cy="1161420"/>
          </a:xfrm>
        </p:grpSpPr>
        <p:sp>
          <p:nvSpPr>
            <p:cNvPr id="17" name="object 5">
              <a:extLst>
                <a:ext uri="{FF2B5EF4-FFF2-40B4-BE49-F238E27FC236}">
                  <a16:creationId xmlns:a16="http://schemas.microsoft.com/office/drawing/2014/main" id="{B7058990-172B-5731-71A1-1E7F83AA8255}"/>
                </a:ext>
              </a:extLst>
            </p:cNvPr>
            <p:cNvSpPr/>
            <p:nvPr/>
          </p:nvSpPr>
          <p:spPr>
            <a:xfrm>
              <a:off x="-2" y="5094288"/>
              <a:ext cx="9144001" cy="1161420"/>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0" name="object 6">
              <a:extLst>
                <a:ext uri="{FF2B5EF4-FFF2-40B4-BE49-F238E27FC236}">
                  <a16:creationId xmlns:a16="http://schemas.microsoft.com/office/drawing/2014/main" id="{E0905657-7B0B-CDB7-2F4E-5F1227F1D209}"/>
                </a:ext>
              </a:extLst>
            </p:cNvPr>
            <p:cNvSpPr txBox="1"/>
            <p:nvPr/>
          </p:nvSpPr>
          <p:spPr>
            <a:xfrm>
              <a:off x="628649" y="5192627"/>
              <a:ext cx="8270651" cy="902555"/>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Respondents report that shortages in hepatologists and gastroenterologists have the greatest impact on their organization’s ability to manage liver disease patient care (82% and 77%, respectively).</a:t>
              </a:r>
            </a:p>
            <a:p>
              <a:pPr marL="12699">
                <a:lnSpc>
                  <a:spcPts val="1480"/>
                </a:lnSpc>
                <a:spcBef>
                  <a:spcPts val="600"/>
                </a:spcBef>
              </a:pPr>
              <a:r>
                <a:rPr lang="en-US" sz="1200" dirty="0">
                  <a:solidFill>
                    <a:srgbClr val="0C73B1"/>
                  </a:solidFill>
                  <a:latin typeface="+mj-lt"/>
                  <a:cs typeface="OpenSans-Semibold"/>
                </a:rPr>
                <a:t>Respondents working in rural settings reported 43% higher shortages of PCPs versus respondents working in an urban/suburban setting at 28% (at 95% confidence).</a:t>
              </a:r>
              <a:endParaRPr lang="en-US" sz="1200" b="1" dirty="0">
                <a:solidFill>
                  <a:srgbClr val="0C73B1"/>
                </a:solidFill>
                <a:latin typeface="+mj-lt"/>
                <a:cs typeface="OpenSans-Semibold"/>
              </a:endParaRPr>
            </a:p>
          </p:txBody>
        </p:sp>
      </p:grpSp>
      <p:grpSp>
        <p:nvGrpSpPr>
          <p:cNvPr id="20" name="Group 19">
            <a:extLst>
              <a:ext uri="{FF2B5EF4-FFF2-40B4-BE49-F238E27FC236}">
                <a16:creationId xmlns:a16="http://schemas.microsoft.com/office/drawing/2014/main" id="{401DBF5B-6A2D-E05B-CF01-ACB500F59D4C}"/>
              </a:ext>
            </a:extLst>
          </p:cNvPr>
          <p:cNvGrpSpPr/>
          <p:nvPr/>
        </p:nvGrpSpPr>
        <p:grpSpPr>
          <a:xfrm>
            <a:off x="6115051" y="1830026"/>
            <a:ext cx="2653032" cy="2204418"/>
            <a:chOff x="6115051" y="2117260"/>
            <a:chExt cx="2653032" cy="2204418"/>
          </a:xfrm>
        </p:grpSpPr>
        <p:sp>
          <p:nvSpPr>
            <p:cNvPr id="9" name="object 5">
              <a:extLst>
                <a:ext uri="{FF2B5EF4-FFF2-40B4-BE49-F238E27FC236}">
                  <a16:creationId xmlns:a16="http://schemas.microsoft.com/office/drawing/2014/main" id="{1C7B7BB6-D09B-A6C7-ED03-62C7A821CAC4}"/>
                </a:ext>
              </a:extLst>
            </p:cNvPr>
            <p:cNvSpPr/>
            <p:nvPr/>
          </p:nvSpPr>
          <p:spPr>
            <a:xfrm>
              <a:off x="6115051" y="2117260"/>
              <a:ext cx="2653032" cy="2204418"/>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6344521" y="2243209"/>
              <a:ext cx="2333396" cy="1864357"/>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Overall, 72% of all respondents report that their organizations have suffered chronic staffing shortages across many roles.</a:t>
              </a:r>
            </a:p>
            <a:p>
              <a:pPr marL="12699">
                <a:lnSpc>
                  <a:spcPts val="1480"/>
                </a:lnSpc>
                <a:spcBef>
                  <a:spcPts val="600"/>
                </a:spcBef>
              </a:pPr>
              <a:r>
                <a:rPr lang="en-US" sz="1200" dirty="0">
                  <a:solidFill>
                    <a:srgbClr val="0C73B1"/>
                  </a:solidFill>
                  <a:latin typeface="+mj-lt"/>
                  <a:cs typeface="OpenSans-Semibold"/>
                </a:rPr>
                <a:t>Eighty percent of respondents report chronic nursing shortages. A lesser 29% report shortages of gastroenterologists, and 26% report shortages of hepatologists.</a:t>
              </a:r>
            </a:p>
          </p:txBody>
        </p:sp>
      </p:grpSp>
      <p:sp>
        <p:nvSpPr>
          <p:cNvPr id="18" name="TextBox 17">
            <a:extLst>
              <a:ext uri="{FF2B5EF4-FFF2-40B4-BE49-F238E27FC236}">
                <a16:creationId xmlns:a16="http://schemas.microsoft.com/office/drawing/2014/main" id="{77E966D4-98F0-6643-1D57-94F328A5F803}"/>
              </a:ext>
            </a:extLst>
          </p:cNvPr>
          <p:cNvSpPr txBox="1"/>
          <p:nvPr/>
        </p:nvSpPr>
        <p:spPr>
          <a:xfrm>
            <a:off x="628648" y="912855"/>
            <a:ext cx="8270653" cy="590931"/>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Q3.13. In what roles have the greatest shortages occurred? To what degree, if any, have these shortages impacted your organization’s ability to manage patients living with liver disease? Please use a 5-point scale, where 1=no impact at all and 5=severe impact.</a:t>
            </a:r>
          </a:p>
        </p:txBody>
      </p:sp>
    </p:spTree>
    <p:extLst>
      <p:ext uri="{BB962C8B-B14F-4D97-AF65-F5344CB8AC3E}">
        <p14:creationId xmlns:p14="http://schemas.microsoft.com/office/powerpoint/2010/main" val="4191852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5">
            <a:extLst>
              <a:ext uri="{FF2B5EF4-FFF2-40B4-BE49-F238E27FC236}">
                <a16:creationId xmlns:a16="http://schemas.microsoft.com/office/drawing/2014/main" id="{DCA4BB7E-B672-E5AE-21E3-185AC70EBD37}"/>
              </a:ext>
            </a:extLst>
          </p:cNvPr>
          <p:cNvSpPr/>
          <p:nvPr/>
        </p:nvSpPr>
        <p:spPr>
          <a:xfrm>
            <a:off x="-2" y="5262382"/>
            <a:ext cx="9144001" cy="99332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13</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50" y="557631"/>
            <a:ext cx="8139432" cy="989349"/>
          </a:xfrm>
        </p:spPr>
        <p:txBody>
          <a:bodyPr>
            <a:noAutofit/>
          </a:bodyPr>
          <a:lstStyle/>
          <a:p>
            <a:pPr marL="1031875" indent="-1065213"/>
            <a:r>
              <a:rPr lang="en-US" sz="1600" b="1" noProof="0" dirty="0"/>
              <a:t>Factors Impacting Patient Access to Liver Disease Specialists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8</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sp>
        <p:nvSpPr>
          <p:cNvPr id="16" name="object 6">
            <a:extLst>
              <a:ext uri="{FF2B5EF4-FFF2-40B4-BE49-F238E27FC236}">
                <a16:creationId xmlns:a16="http://schemas.microsoft.com/office/drawing/2014/main" id="{406E8E4F-E19F-B4B7-3DBB-06CDBAECFCFE}"/>
              </a:ext>
            </a:extLst>
          </p:cNvPr>
          <p:cNvSpPr txBox="1"/>
          <p:nvPr/>
        </p:nvSpPr>
        <p:spPr>
          <a:xfrm>
            <a:off x="628649" y="5401211"/>
            <a:ext cx="7973616" cy="633250"/>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72% of NPs/PAs and 58% of PCPs report that long wait times are the top barrier for their liver disease patients to access care from a specialist. Other access barriers include finding a liver disease specialist who accepts Medicaid and shortages of liver disease specialists in my area (54% and 56% of NPs/PAs, respectively). </a:t>
            </a:r>
          </a:p>
        </p:txBody>
      </p:sp>
      <p:grpSp>
        <p:nvGrpSpPr>
          <p:cNvPr id="25" name="Group 24">
            <a:extLst>
              <a:ext uri="{FF2B5EF4-FFF2-40B4-BE49-F238E27FC236}">
                <a16:creationId xmlns:a16="http://schemas.microsoft.com/office/drawing/2014/main" id="{4B4F7CF9-3E31-F22E-A3CE-E2E864B23EC5}"/>
              </a:ext>
            </a:extLst>
          </p:cNvPr>
          <p:cNvGrpSpPr/>
          <p:nvPr/>
        </p:nvGrpSpPr>
        <p:grpSpPr>
          <a:xfrm>
            <a:off x="257534" y="1538351"/>
            <a:ext cx="7538211" cy="3533545"/>
            <a:chOff x="257534" y="1538351"/>
            <a:chExt cx="7538211" cy="3533545"/>
          </a:xfrm>
        </p:grpSpPr>
        <p:grpSp>
          <p:nvGrpSpPr>
            <p:cNvPr id="21" name="Group 20">
              <a:extLst>
                <a:ext uri="{FF2B5EF4-FFF2-40B4-BE49-F238E27FC236}">
                  <a16:creationId xmlns:a16="http://schemas.microsoft.com/office/drawing/2014/main" id="{28AFE587-7EE1-96D6-4D8F-B508B4F5189F}"/>
                </a:ext>
              </a:extLst>
            </p:cNvPr>
            <p:cNvGrpSpPr/>
            <p:nvPr/>
          </p:nvGrpSpPr>
          <p:grpSpPr>
            <a:xfrm>
              <a:off x="257534" y="1538351"/>
              <a:ext cx="7218086" cy="3533545"/>
              <a:chOff x="345937" y="1731759"/>
              <a:chExt cx="6489578" cy="3176911"/>
            </a:xfrm>
          </p:grpSpPr>
          <p:pic>
            <p:nvPicPr>
              <p:cNvPr id="4" name="Picture 3" descr="A screenshot of a black and gold screen&#10;&#10;Description automatically generated">
                <a:extLst>
                  <a:ext uri="{FF2B5EF4-FFF2-40B4-BE49-F238E27FC236}">
                    <a16:creationId xmlns:a16="http://schemas.microsoft.com/office/drawing/2014/main" id="{3E03FA9F-5B63-E263-813C-6BF86883282E}"/>
                  </a:ext>
                </a:extLst>
              </p:cNvPr>
              <p:cNvPicPr>
                <a:picLocks noChangeAspect="1"/>
              </p:cNvPicPr>
              <p:nvPr/>
            </p:nvPicPr>
            <p:blipFill rotWithShape="1">
              <a:blip r:embed="rId3"/>
              <a:srcRect l="6438" t="57268" r="9833" b="11059"/>
              <a:stretch/>
            </p:blipFill>
            <p:spPr>
              <a:xfrm>
                <a:off x="345937" y="1731759"/>
                <a:ext cx="6489578" cy="3176911"/>
              </a:xfrm>
              <a:prstGeom prst="rect">
                <a:avLst/>
              </a:prstGeom>
            </p:spPr>
          </p:pic>
          <p:sp>
            <p:nvSpPr>
              <p:cNvPr id="20" name="Rectangle 19">
                <a:extLst>
                  <a:ext uri="{FF2B5EF4-FFF2-40B4-BE49-F238E27FC236}">
                    <a16:creationId xmlns:a16="http://schemas.microsoft.com/office/drawing/2014/main" id="{89CCCA24-08D1-3560-6E47-C1C072F45015}"/>
                  </a:ext>
                </a:extLst>
              </p:cNvPr>
              <p:cNvSpPr/>
              <p:nvPr/>
            </p:nvSpPr>
            <p:spPr>
              <a:xfrm>
                <a:off x="5606321" y="2878627"/>
                <a:ext cx="1214204" cy="6703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descr="A screenshot of a black and gold screen&#10;&#10;Description automatically generated">
              <a:extLst>
                <a:ext uri="{FF2B5EF4-FFF2-40B4-BE49-F238E27FC236}">
                  <a16:creationId xmlns:a16="http://schemas.microsoft.com/office/drawing/2014/main" id="{4969CB47-BA58-B2B7-E73B-DD6EBF96D844}"/>
                </a:ext>
              </a:extLst>
            </p:cNvPr>
            <p:cNvPicPr>
              <a:picLocks noChangeAspect="1"/>
            </p:cNvPicPr>
            <p:nvPr/>
          </p:nvPicPr>
          <p:blipFill rotWithShape="1">
            <a:blip r:embed="rId3"/>
            <a:srcRect l="74502" t="68932" r="9833" b="23636"/>
            <a:stretch/>
          </p:blipFill>
          <p:spPr>
            <a:xfrm>
              <a:off x="6581541" y="1803430"/>
              <a:ext cx="1214204" cy="745455"/>
            </a:xfrm>
            <a:prstGeom prst="rect">
              <a:avLst/>
            </a:prstGeom>
          </p:spPr>
        </p:pic>
      </p:gr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702474" y="2314986"/>
            <a:ext cx="2186541" cy="74545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N=200 (100 PCPs, 100 NPs/PAs).</a:t>
            </a:r>
          </a:p>
          <a:p>
            <a:pPr>
              <a:spcBef>
                <a:spcPts val="400"/>
              </a:spcBef>
            </a:pPr>
            <a:r>
              <a:rPr lang="en-US" sz="800" dirty="0">
                <a:solidFill>
                  <a:schemeClr val="tx1">
                    <a:lumMod val="50000"/>
                    <a:lumOff val="50000"/>
                  </a:schemeClr>
                </a:solidFill>
              </a:rPr>
              <a:t>*This number is statistically significant at 95% confidence versus PCPs.</a:t>
            </a:r>
          </a:p>
        </p:txBody>
      </p:sp>
      <p:sp>
        <p:nvSpPr>
          <p:cNvPr id="3" name="TextBox 2">
            <a:extLst>
              <a:ext uri="{FF2B5EF4-FFF2-40B4-BE49-F238E27FC236}">
                <a16:creationId xmlns:a16="http://schemas.microsoft.com/office/drawing/2014/main" id="{D20DE995-E4E6-0276-81D0-7759D766B7AB}"/>
              </a:ext>
            </a:extLst>
          </p:cNvPr>
          <p:cNvSpPr txBox="1"/>
          <p:nvPr/>
        </p:nvSpPr>
        <p:spPr>
          <a:xfrm>
            <a:off x="628648" y="912855"/>
            <a:ext cx="8270653"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Q3.15. In your opinion, to what degree do the following factors impact your patients’ ability to access a liver disease specialist? Please use a 7-point scale, where 1=not at all important and 7=very important.</a:t>
            </a:r>
          </a:p>
        </p:txBody>
      </p:sp>
    </p:spTree>
    <p:extLst>
      <p:ext uri="{BB962C8B-B14F-4D97-AF65-F5344CB8AC3E}">
        <p14:creationId xmlns:p14="http://schemas.microsoft.com/office/powerpoint/2010/main" val="1658357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1ED5522-68EB-9359-E17A-F378EB9AA815}"/>
              </a:ext>
            </a:extLst>
          </p:cNvPr>
          <p:cNvGrpSpPr/>
          <p:nvPr/>
        </p:nvGrpSpPr>
        <p:grpSpPr>
          <a:xfrm>
            <a:off x="421113" y="2217920"/>
            <a:ext cx="6509076" cy="2584171"/>
            <a:chOff x="527635" y="2052504"/>
            <a:chExt cx="5477745" cy="2174722"/>
          </a:xfrm>
        </p:grpSpPr>
        <p:pic>
          <p:nvPicPr>
            <p:cNvPr id="8" name="Picture 7" descr="A screenshot of a medical report&#10;&#10;Description automatically generated">
              <a:extLst>
                <a:ext uri="{FF2B5EF4-FFF2-40B4-BE49-F238E27FC236}">
                  <a16:creationId xmlns:a16="http://schemas.microsoft.com/office/drawing/2014/main" id="{89635D5D-6425-EB45-90D7-7813C1BBE0CB}"/>
                </a:ext>
              </a:extLst>
            </p:cNvPr>
            <p:cNvPicPr>
              <a:picLocks noChangeAspect="1"/>
            </p:cNvPicPr>
            <p:nvPr/>
          </p:nvPicPr>
          <p:blipFill rotWithShape="1">
            <a:blip r:embed="rId3"/>
            <a:srcRect l="7004" t="58082" r="32745" b="22978"/>
            <a:stretch/>
          </p:blipFill>
          <p:spPr>
            <a:xfrm>
              <a:off x="527635" y="2052504"/>
              <a:ext cx="5345783" cy="2174722"/>
            </a:xfrm>
            <a:prstGeom prst="rect">
              <a:avLst/>
            </a:prstGeom>
          </p:spPr>
        </p:pic>
        <p:sp>
          <p:nvSpPr>
            <p:cNvPr id="20" name="Rectangle 19">
              <a:extLst>
                <a:ext uri="{FF2B5EF4-FFF2-40B4-BE49-F238E27FC236}">
                  <a16:creationId xmlns:a16="http://schemas.microsoft.com/office/drawing/2014/main" id="{89CCCA24-08D1-3560-6E47-C1C072F45015}"/>
                </a:ext>
              </a:extLst>
            </p:cNvPr>
            <p:cNvSpPr/>
            <p:nvPr/>
          </p:nvSpPr>
          <p:spPr>
            <a:xfrm>
              <a:off x="3624496" y="2459682"/>
              <a:ext cx="2380884" cy="10231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14</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9" y="557631"/>
            <a:ext cx="7886702" cy="989349"/>
          </a:xfrm>
        </p:spPr>
        <p:txBody>
          <a:bodyPr>
            <a:noAutofit/>
          </a:bodyPr>
          <a:lstStyle/>
          <a:p>
            <a:pPr marL="1014984" indent="-1065213"/>
            <a:r>
              <a:rPr lang="en-US" sz="1600" b="1" noProof="0" dirty="0"/>
              <a:t>Average Wait Time to See a Liver Disease Specialist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9</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49" y="4857807"/>
            <a:ext cx="7886702" cy="74545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(356 urban/suburban providers, 44 rural providers).</a:t>
            </a:r>
          </a:p>
          <a:p>
            <a:pPr>
              <a:spcBef>
                <a:spcPts val="400"/>
              </a:spcBef>
            </a:pPr>
            <a:r>
              <a:rPr lang="en-US" sz="800" dirty="0">
                <a:solidFill>
                  <a:schemeClr val="tx1">
                    <a:lumMod val="50000"/>
                    <a:lumOff val="50000"/>
                  </a:schemeClr>
                </a:solidFill>
              </a:rPr>
              <a:t>*This number is statistically significant at 95% confidence versus urban/suburban providers.</a:t>
            </a:r>
          </a:p>
          <a:p>
            <a:pPr>
              <a:spcBef>
                <a:spcPts val="400"/>
              </a:spcBef>
            </a:pPr>
            <a:r>
              <a:rPr lang="en-US" sz="800" dirty="0">
                <a:solidFill>
                  <a:schemeClr val="tx1">
                    <a:lumMod val="50000"/>
                    <a:lumOff val="50000"/>
                  </a:schemeClr>
                </a:solidFill>
              </a:rPr>
              <a:t>The numbers in parentheses indicate the standard deviation (SD) for these values. </a:t>
            </a:r>
          </a:p>
        </p:txBody>
      </p:sp>
      <p:grpSp>
        <p:nvGrpSpPr>
          <p:cNvPr id="10" name="Group 9">
            <a:extLst>
              <a:ext uri="{FF2B5EF4-FFF2-40B4-BE49-F238E27FC236}">
                <a16:creationId xmlns:a16="http://schemas.microsoft.com/office/drawing/2014/main" id="{87171E63-782C-044E-188F-FC21CB97E572}"/>
              </a:ext>
            </a:extLst>
          </p:cNvPr>
          <p:cNvGrpSpPr/>
          <p:nvPr/>
        </p:nvGrpSpPr>
        <p:grpSpPr>
          <a:xfrm>
            <a:off x="4275221" y="2757476"/>
            <a:ext cx="4868779" cy="745455"/>
            <a:chOff x="5450936" y="2381591"/>
            <a:chExt cx="4868779" cy="745455"/>
          </a:xfrm>
        </p:grpSpPr>
        <p:sp>
          <p:nvSpPr>
            <p:cNvPr id="23" name="object 5">
              <a:extLst>
                <a:ext uri="{FF2B5EF4-FFF2-40B4-BE49-F238E27FC236}">
                  <a16:creationId xmlns:a16="http://schemas.microsoft.com/office/drawing/2014/main" id="{DCA4BB7E-B672-E5AE-21E3-185AC70EBD37}"/>
                </a:ext>
              </a:extLst>
            </p:cNvPr>
            <p:cNvSpPr/>
            <p:nvPr/>
          </p:nvSpPr>
          <p:spPr>
            <a:xfrm>
              <a:off x="5450936" y="2381591"/>
              <a:ext cx="4868779" cy="745455"/>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5731324" y="2496853"/>
              <a:ext cx="3959742" cy="440890"/>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Wait times to see a liver disease specialist are, on average, 7.6 to 13.1 weeks, depending on where you live.</a:t>
              </a:r>
            </a:p>
          </p:txBody>
        </p:sp>
      </p:grpSp>
      <p:sp>
        <p:nvSpPr>
          <p:cNvPr id="15" name="TextBox 14">
            <a:extLst>
              <a:ext uri="{FF2B5EF4-FFF2-40B4-BE49-F238E27FC236}">
                <a16:creationId xmlns:a16="http://schemas.microsoft.com/office/drawing/2014/main" id="{8F296A69-9138-C9D6-C273-A72D3E2A4EED}"/>
              </a:ext>
            </a:extLst>
          </p:cNvPr>
          <p:cNvSpPr txBox="1"/>
          <p:nvPr/>
        </p:nvSpPr>
        <p:spPr>
          <a:xfrm>
            <a:off x="628648" y="912855"/>
            <a:ext cx="8270653"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Q3.16. On average, in your practice area, how many weeks does a patient have to wait to get in to see a liver disease specialist?</a:t>
            </a:r>
          </a:p>
        </p:txBody>
      </p:sp>
    </p:spTree>
    <p:extLst>
      <p:ext uri="{BB962C8B-B14F-4D97-AF65-F5344CB8AC3E}">
        <p14:creationId xmlns:p14="http://schemas.microsoft.com/office/powerpoint/2010/main" val="3857569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black screen&#10;&#10;Description automatically generated">
            <a:extLst>
              <a:ext uri="{FF2B5EF4-FFF2-40B4-BE49-F238E27FC236}">
                <a16:creationId xmlns:a16="http://schemas.microsoft.com/office/drawing/2014/main" id="{C664F98F-DC46-0FFE-E701-02B9FCB375CD}"/>
              </a:ext>
            </a:extLst>
          </p:cNvPr>
          <p:cNvPicPr>
            <a:picLocks noChangeAspect="1"/>
          </p:cNvPicPr>
          <p:nvPr/>
        </p:nvPicPr>
        <p:blipFill rotWithShape="1">
          <a:blip r:embed="rId3"/>
          <a:srcRect t="46784" r="6176" b="22978"/>
          <a:stretch/>
        </p:blipFill>
        <p:spPr>
          <a:xfrm>
            <a:off x="380009" y="1393735"/>
            <a:ext cx="7445830" cy="3105469"/>
          </a:xfrm>
          <a:prstGeom prst="rect">
            <a:avLst/>
          </a:prstGeom>
        </p:spPr>
      </p:pic>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15</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50" y="557631"/>
            <a:ext cx="8409384" cy="356769"/>
          </a:xfrm>
        </p:spPr>
        <p:txBody>
          <a:bodyPr>
            <a:noAutofit/>
          </a:bodyPr>
          <a:lstStyle/>
          <a:p>
            <a:pPr marL="12700" indent="-61913"/>
            <a:r>
              <a:rPr lang="en-US" sz="1600" b="1" noProof="0" dirty="0"/>
              <a:t>Percent of Cirrhosis Patients Eligible for and/or Receiving Multidisciplinary Care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10</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grpSp>
        <p:nvGrpSpPr>
          <p:cNvPr id="8" name="Group 7">
            <a:extLst>
              <a:ext uri="{FF2B5EF4-FFF2-40B4-BE49-F238E27FC236}">
                <a16:creationId xmlns:a16="http://schemas.microsoft.com/office/drawing/2014/main" id="{EE0832D4-DAE9-710F-3BBB-C69688B26847}"/>
              </a:ext>
            </a:extLst>
          </p:cNvPr>
          <p:cNvGrpSpPr/>
          <p:nvPr/>
        </p:nvGrpSpPr>
        <p:grpSpPr>
          <a:xfrm>
            <a:off x="0" y="4799097"/>
            <a:ext cx="9144000" cy="1061385"/>
            <a:chOff x="-2967789" y="5380500"/>
            <a:chExt cx="9144000" cy="1061385"/>
          </a:xfrm>
        </p:grpSpPr>
        <p:sp>
          <p:nvSpPr>
            <p:cNvPr id="23" name="object 5">
              <a:extLst>
                <a:ext uri="{FF2B5EF4-FFF2-40B4-BE49-F238E27FC236}">
                  <a16:creationId xmlns:a16="http://schemas.microsoft.com/office/drawing/2014/main" id="{DCA4BB7E-B672-E5AE-21E3-185AC70EBD37}"/>
                </a:ext>
              </a:extLst>
            </p:cNvPr>
            <p:cNvSpPr/>
            <p:nvPr/>
          </p:nvSpPr>
          <p:spPr>
            <a:xfrm>
              <a:off x="-2967789" y="5380500"/>
              <a:ext cx="9144000" cy="1061385"/>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2339141" y="5453854"/>
              <a:ext cx="7973618" cy="825611"/>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Respondents report that approximately three-fourths of their patients with cirrhosis would benefit from receiving multidisciplinary care. Respondents working in rural areas report that 34% of their patients with cirrhosis are receiving multidisciplinary care versus those in urban settings, who report 43% of patients getting this type of care. Access </a:t>
              </a:r>
              <a:br>
                <a:rPr lang="en-US" sz="1200" dirty="0">
                  <a:solidFill>
                    <a:srgbClr val="0C73B1"/>
                  </a:solidFill>
                  <a:latin typeface="+mj-lt"/>
                  <a:cs typeface="OpenSans-Semibold"/>
                </a:rPr>
              </a:br>
              <a:r>
                <a:rPr lang="en-US" sz="1200" dirty="0">
                  <a:solidFill>
                    <a:srgbClr val="0C73B1"/>
                  </a:solidFill>
                  <a:latin typeface="+mj-lt"/>
                  <a:cs typeface="OpenSans-Semibold"/>
                </a:rPr>
                <a:t>to multidisciplinary care is worse in rural versus urban settings, especially for respondents’ patients with cirrhosis.</a:t>
              </a:r>
            </a:p>
          </p:txBody>
        </p:sp>
      </p:grpSp>
      <p:sp>
        <p:nvSpPr>
          <p:cNvPr id="24" name="TextBox 23">
            <a:extLst>
              <a:ext uri="{FF2B5EF4-FFF2-40B4-BE49-F238E27FC236}">
                <a16:creationId xmlns:a16="http://schemas.microsoft.com/office/drawing/2014/main" id="{7CA95EFB-3E01-4A09-C633-5152A0442902}"/>
              </a:ext>
            </a:extLst>
          </p:cNvPr>
          <p:cNvSpPr txBox="1"/>
          <p:nvPr/>
        </p:nvSpPr>
        <p:spPr>
          <a:xfrm>
            <a:off x="628648" y="914400"/>
            <a:ext cx="8219929" cy="2585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Q70.1. What percent of your patients with cirrhosis would benefit from and are currently receiving multidisciplinary care?</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48" y="5293168"/>
            <a:ext cx="7886704" cy="119410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 [356 practicing in an urban/ suburban setting versus 44 in a rural setting]).</a:t>
            </a:r>
          </a:p>
          <a:p>
            <a:pPr>
              <a:spcBef>
                <a:spcPts val="400"/>
              </a:spcBef>
            </a:pPr>
            <a:r>
              <a:rPr lang="en-US" sz="800" dirty="0">
                <a:solidFill>
                  <a:schemeClr val="tx1">
                    <a:lumMod val="50000"/>
                    <a:lumOff val="50000"/>
                  </a:schemeClr>
                </a:solidFill>
              </a:rPr>
              <a:t>*This number is statistically significant at 95% confidence versus the rural respondents.</a:t>
            </a:r>
          </a:p>
        </p:txBody>
      </p:sp>
    </p:spTree>
    <p:extLst>
      <p:ext uri="{BB962C8B-B14F-4D97-AF65-F5344CB8AC3E}">
        <p14:creationId xmlns:p14="http://schemas.microsoft.com/office/powerpoint/2010/main" val="2763964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16</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9" y="557631"/>
            <a:ext cx="3943351" cy="832765"/>
          </a:xfrm>
        </p:spPr>
        <p:txBody>
          <a:bodyPr>
            <a:noAutofit/>
          </a:bodyPr>
          <a:lstStyle/>
          <a:p>
            <a:r>
              <a:rPr lang="en-US" sz="1600" b="1" noProof="0" dirty="0"/>
              <a:t>Factors That Most Frequently Impede Patients From Receiving Multidisciplinary Care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11</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4571999" y="557631"/>
            <a:ext cx="4466035" cy="549381"/>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Q71. How frequently do the following factors prevent your patients from receiving coordinated multidisciplinary care (eg, primary care, specialists, dietitian, psychosocial support)?</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26048"/>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1" name="Group 10">
            <a:extLst>
              <a:ext uri="{FF2B5EF4-FFF2-40B4-BE49-F238E27FC236}">
                <a16:creationId xmlns:a16="http://schemas.microsoft.com/office/drawing/2014/main" id="{2753C6DC-49B3-86C7-35B6-A8903C479E00}"/>
              </a:ext>
            </a:extLst>
          </p:cNvPr>
          <p:cNvGrpSpPr/>
          <p:nvPr/>
        </p:nvGrpSpPr>
        <p:grpSpPr>
          <a:xfrm>
            <a:off x="208505" y="1547916"/>
            <a:ext cx="6048060" cy="4180051"/>
            <a:chOff x="-96155" y="1223736"/>
            <a:chExt cx="5935481" cy="4102243"/>
          </a:xfrm>
        </p:grpSpPr>
        <p:pic>
          <p:nvPicPr>
            <p:cNvPr id="4" name="Picture 3" descr="A screenshot of a computer screen&#10;&#10;Description automatically generated">
              <a:extLst>
                <a:ext uri="{FF2B5EF4-FFF2-40B4-BE49-F238E27FC236}">
                  <a16:creationId xmlns:a16="http://schemas.microsoft.com/office/drawing/2014/main" id="{13584B00-9A7A-520D-E77E-D2EBB05C70FB}"/>
                </a:ext>
              </a:extLst>
            </p:cNvPr>
            <p:cNvPicPr>
              <a:picLocks noChangeAspect="1"/>
            </p:cNvPicPr>
            <p:nvPr/>
          </p:nvPicPr>
          <p:blipFill rotWithShape="1">
            <a:blip r:embed="rId3"/>
            <a:srcRect l="4382" t="45614" r="19298" b="12967"/>
            <a:stretch/>
          </p:blipFill>
          <p:spPr>
            <a:xfrm>
              <a:off x="-96155" y="1223736"/>
              <a:ext cx="5840912" cy="4102243"/>
            </a:xfrm>
            <a:prstGeom prst="rect">
              <a:avLst/>
            </a:prstGeom>
          </p:spPr>
        </p:pic>
        <p:sp>
          <p:nvSpPr>
            <p:cNvPr id="9" name="Rectangle 8">
              <a:extLst>
                <a:ext uri="{FF2B5EF4-FFF2-40B4-BE49-F238E27FC236}">
                  <a16:creationId xmlns:a16="http://schemas.microsoft.com/office/drawing/2014/main" id="{8093B429-6B95-1FB1-393D-CD1F329D21AD}"/>
                </a:ext>
              </a:extLst>
            </p:cNvPr>
            <p:cNvSpPr/>
            <p:nvPr/>
          </p:nvSpPr>
          <p:spPr>
            <a:xfrm>
              <a:off x="4572000" y="1363579"/>
              <a:ext cx="1267326" cy="10748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48AE815-A4A3-FE93-0566-ADDA15742445}"/>
                </a:ext>
              </a:extLst>
            </p:cNvPr>
            <p:cNvSpPr/>
            <p:nvPr/>
          </p:nvSpPr>
          <p:spPr>
            <a:xfrm>
              <a:off x="4572000" y="3104505"/>
              <a:ext cx="1267326" cy="1838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03FF4C1-A47F-2184-70E4-39CEB75D15D6}"/>
                </a:ext>
              </a:extLst>
            </p:cNvPr>
            <p:cNvSpPr/>
            <p:nvPr/>
          </p:nvSpPr>
          <p:spPr>
            <a:xfrm>
              <a:off x="4630271" y="5058853"/>
              <a:ext cx="647638" cy="115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1627FA1-C7C0-2446-5646-F09EBD9481DC}"/>
                </a:ext>
              </a:extLst>
            </p:cNvPr>
            <p:cNvSpPr/>
            <p:nvPr/>
          </p:nvSpPr>
          <p:spPr>
            <a:xfrm>
              <a:off x="5088309" y="5058852"/>
              <a:ext cx="535075" cy="2671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a:extLst>
              <a:ext uri="{FF2B5EF4-FFF2-40B4-BE49-F238E27FC236}">
                <a16:creationId xmlns:a16="http://schemas.microsoft.com/office/drawing/2014/main" id="{EE0832D4-DAE9-710F-3BBB-C69688B26847}"/>
              </a:ext>
            </a:extLst>
          </p:cNvPr>
          <p:cNvGrpSpPr/>
          <p:nvPr/>
        </p:nvGrpSpPr>
        <p:grpSpPr>
          <a:xfrm>
            <a:off x="5617639" y="3018693"/>
            <a:ext cx="3526361" cy="2291392"/>
            <a:chOff x="1" y="5139984"/>
            <a:chExt cx="3526361" cy="2291392"/>
          </a:xfrm>
        </p:grpSpPr>
        <p:sp>
          <p:nvSpPr>
            <p:cNvPr id="23" name="object 5">
              <a:extLst>
                <a:ext uri="{FF2B5EF4-FFF2-40B4-BE49-F238E27FC236}">
                  <a16:creationId xmlns:a16="http://schemas.microsoft.com/office/drawing/2014/main" id="{DCA4BB7E-B672-E5AE-21E3-185AC70EBD37}"/>
                </a:ext>
              </a:extLst>
            </p:cNvPr>
            <p:cNvSpPr/>
            <p:nvPr/>
          </p:nvSpPr>
          <p:spPr>
            <a:xfrm>
              <a:off x="1" y="5139984"/>
              <a:ext cx="3526361" cy="2291392"/>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244009" y="5233963"/>
              <a:ext cx="2648105" cy="2053832"/>
            </a:xfrm>
            <a:prstGeom prst="rect">
              <a:avLst/>
            </a:prstGeom>
          </p:spPr>
          <p:txBody>
            <a:bodyPr vert="horz" wrap="square" lIns="0" tIns="68580" rIns="0" bIns="0" rtlCol="0">
              <a:spAutoFit/>
            </a:bodyPr>
            <a:lstStyle/>
            <a:p>
              <a:pPr marL="12699">
                <a:lnSpc>
                  <a:spcPts val="1480"/>
                </a:lnSpc>
                <a:spcBef>
                  <a:spcPts val="600"/>
                </a:spcBef>
              </a:pPr>
              <a:r>
                <a:rPr lang="en-US" sz="1100" dirty="0">
                  <a:solidFill>
                    <a:srgbClr val="0C73B1"/>
                  </a:solidFill>
                  <a:latin typeface="+mj-lt"/>
                  <a:cs typeface="OpenSans-Semibold"/>
                </a:rPr>
                <a:t>74% of NPs/PAs report that “Provider shortages” are the top reason that CLD patients cannot access multidisciplinary care (a statistically significant increase of 54% versus last year).</a:t>
              </a:r>
            </a:p>
            <a:p>
              <a:pPr marL="12699">
                <a:lnSpc>
                  <a:spcPts val="1480"/>
                </a:lnSpc>
                <a:spcBef>
                  <a:spcPts val="600"/>
                </a:spcBef>
              </a:pPr>
              <a:r>
                <a:rPr lang="en-US" sz="1100" dirty="0">
                  <a:solidFill>
                    <a:srgbClr val="0C73B1"/>
                  </a:solidFill>
                  <a:latin typeface="+mj-lt"/>
                  <a:cs typeface="OpenSans-Semibold"/>
                </a:rPr>
                <a:t>Respondents reported that the top 3 reasons that impede patients receiving multidisciplinary care are provider shortages, lack of patient motivation to seek appointments, and insurance status. </a:t>
              </a:r>
            </a:p>
          </p:txBody>
        </p:sp>
      </p:grpSp>
      <p:pic>
        <p:nvPicPr>
          <p:cNvPr id="12" name="Picture 11" descr="A screenshot of a graph&#10;&#10;Description automatically generated">
            <a:extLst>
              <a:ext uri="{FF2B5EF4-FFF2-40B4-BE49-F238E27FC236}">
                <a16:creationId xmlns:a16="http://schemas.microsoft.com/office/drawing/2014/main" id="{39884327-2D59-E979-CA40-B0E6ECF9F0FB}"/>
              </a:ext>
            </a:extLst>
          </p:cNvPr>
          <p:cNvPicPr>
            <a:picLocks noChangeAspect="1"/>
          </p:cNvPicPr>
          <p:nvPr/>
        </p:nvPicPr>
        <p:blipFill rotWithShape="1">
          <a:blip r:embed="rId4"/>
          <a:srcRect l="65920" t="25376" r="10325" b="63030"/>
          <a:stretch/>
        </p:blipFill>
        <p:spPr>
          <a:xfrm>
            <a:off x="5776669" y="1624647"/>
            <a:ext cx="1981607" cy="1251550"/>
          </a:xfrm>
          <a:prstGeom prst="rect">
            <a:avLst/>
          </a:prstGeom>
        </p:spPr>
      </p:pic>
    </p:spTree>
    <p:extLst>
      <p:ext uri="{BB962C8B-B14F-4D97-AF65-F5344CB8AC3E}">
        <p14:creationId xmlns:p14="http://schemas.microsoft.com/office/powerpoint/2010/main" val="2486497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17</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pPr marL="1133856" indent="-1144588"/>
            <a:r>
              <a:rPr lang="en-US" sz="1600" b="1" noProof="0" dirty="0"/>
              <a:t>Percent of Multidisciplinary Care Partners Sharing the Same EHR System</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12</a:t>
            </a:r>
            <a:r>
              <a:rPr lang="en-US" b="1" noProof="0" dirty="0">
                <a:solidFill>
                  <a:srgbClr val="0C73B0"/>
                </a:solidFill>
              </a:rPr>
              <a:t>  |  </a:t>
            </a:r>
            <a:r>
              <a:rPr lang="en-US" b="1" dirty="0">
                <a:solidFill>
                  <a:srgbClr val="005084"/>
                </a:solidFill>
              </a:rPr>
              <a:t>Disparities in Care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2585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Q3.18. What percent of the multidisciplinary care team that you utilize share the same EHR system as you?</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3284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all others.</a:t>
            </a:r>
          </a:p>
        </p:txBody>
      </p:sp>
      <p:grpSp>
        <p:nvGrpSpPr>
          <p:cNvPr id="17" name="Group 16">
            <a:extLst>
              <a:ext uri="{FF2B5EF4-FFF2-40B4-BE49-F238E27FC236}">
                <a16:creationId xmlns:a16="http://schemas.microsoft.com/office/drawing/2014/main" id="{A74123E3-AA1C-5AC0-5F5C-0B5324A85FAD}"/>
              </a:ext>
            </a:extLst>
          </p:cNvPr>
          <p:cNvGrpSpPr/>
          <p:nvPr/>
        </p:nvGrpSpPr>
        <p:grpSpPr>
          <a:xfrm>
            <a:off x="-2" y="4632464"/>
            <a:ext cx="9144002" cy="628650"/>
            <a:chOff x="-2" y="4550578"/>
            <a:chExt cx="9144002" cy="628650"/>
          </a:xfrm>
        </p:grpSpPr>
        <p:sp>
          <p:nvSpPr>
            <p:cNvPr id="23" name="object 5">
              <a:extLst>
                <a:ext uri="{FF2B5EF4-FFF2-40B4-BE49-F238E27FC236}">
                  <a16:creationId xmlns:a16="http://schemas.microsoft.com/office/drawing/2014/main" id="{DCA4BB7E-B672-E5AE-21E3-185AC70EBD37}"/>
                </a:ext>
              </a:extLst>
            </p:cNvPr>
            <p:cNvSpPr/>
            <p:nvPr/>
          </p:nvSpPr>
          <p:spPr>
            <a:xfrm>
              <a:off x="-2" y="4550578"/>
              <a:ext cx="9144002" cy="628650"/>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2" name="object 6">
              <a:extLst>
                <a:ext uri="{FF2B5EF4-FFF2-40B4-BE49-F238E27FC236}">
                  <a16:creationId xmlns:a16="http://schemas.microsoft.com/office/drawing/2014/main" id="{0D1FAC0B-6C55-30D3-2657-309237C33906}"/>
                </a:ext>
              </a:extLst>
            </p:cNvPr>
            <p:cNvSpPr txBox="1"/>
            <p:nvPr/>
          </p:nvSpPr>
          <p:spPr>
            <a:xfrm>
              <a:off x="628648" y="4628068"/>
              <a:ext cx="8155133" cy="440890"/>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In telephone interviews, communication and patient continuity of care is thought to be enhanced in settings where providers and care partners share the same EHR system.</a:t>
              </a:r>
            </a:p>
          </p:txBody>
        </p:sp>
      </p:grpSp>
      <p:pic>
        <p:nvPicPr>
          <p:cNvPr id="5" name="Picture 4" descr="A black and blue chart with text&#10;&#10;Description automatically generated with medium confidence">
            <a:extLst>
              <a:ext uri="{FF2B5EF4-FFF2-40B4-BE49-F238E27FC236}">
                <a16:creationId xmlns:a16="http://schemas.microsoft.com/office/drawing/2014/main" id="{A8A04068-1113-FE38-CA4F-B333056723C2}"/>
              </a:ext>
            </a:extLst>
          </p:cNvPr>
          <p:cNvPicPr>
            <a:picLocks noChangeAspect="1"/>
          </p:cNvPicPr>
          <p:nvPr/>
        </p:nvPicPr>
        <p:blipFill rotWithShape="1">
          <a:blip r:embed="rId3"/>
          <a:srcRect l="8225" t="51930" r="30021" b="22557"/>
          <a:stretch/>
        </p:blipFill>
        <p:spPr>
          <a:xfrm>
            <a:off x="505439" y="1266372"/>
            <a:ext cx="5971504" cy="3192633"/>
          </a:xfrm>
          <a:prstGeom prst="rect">
            <a:avLst/>
          </a:prstGeom>
        </p:spPr>
      </p:pic>
      <p:grpSp>
        <p:nvGrpSpPr>
          <p:cNvPr id="15" name="Group 14">
            <a:extLst>
              <a:ext uri="{FF2B5EF4-FFF2-40B4-BE49-F238E27FC236}">
                <a16:creationId xmlns:a16="http://schemas.microsoft.com/office/drawing/2014/main" id="{ED4AF742-071C-9E26-8BB3-6F1E3F6C6CCE}"/>
              </a:ext>
            </a:extLst>
          </p:cNvPr>
          <p:cNvGrpSpPr/>
          <p:nvPr/>
        </p:nvGrpSpPr>
        <p:grpSpPr>
          <a:xfrm>
            <a:off x="6476942" y="2396360"/>
            <a:ext cx="2667057" cy="1480066"/>
            <a:chOff x="6476942" y="1679040"/>
            <a:chExt cx="2667057" cy="1327445"/>
          </a:xfrm>
        </p:grpSpPr>
        <p:sp>
          <p:nvSpPr>
            <p:cNvPr id="13" name="object 5">
              <a:extLst>
                <a:ext uri="{FF2B5EF4-FFF2-40B4-BE49-F238E27FC236}">
                  <a16:creationId xmlns:a16="http://schemas.microsoft.com/office/drawing/2014/main" id="{34037F04-E3D5-7F80-2F67-C69BE6CA7B38}"/>
                </a:ext>
              </a:extLst>
            </p:cNvPr>
            <p:cNvSpPr/>
            <p:nvPr/>
          </p:nvSpPr>
          <p:spPr>
            <a:xfrm>
              <a:off x="6476942" y="1679040"/>
              <a:ext cx="2667057" cy="1321322"/>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6739604" y="1796089"/>
              <a:ext cx="2141734" cy="1210396"/>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For respondents not working </a:t>
              </a:r>
              <a:br>
                <a:rPr lang="en-US" sz="1200" dirty="0">
                  <a:solidFill>
                    <a:srgbClr val="0C73B1"/>
                  </a:solidFill>
                  <a:latin typeface="+mj-lt"/>
                  <a:cs typeface="OpenSans-Semibold"/>
                </a:rPr>
              </a:br>
              <a:r>
                <a:rPr lang="en-US" sz="1200" dirty="0">
                  <a:solidFill>
                    <a:srgbClr val="0C73B1"/>
                  </a:solidFill>
                  <a:latin typeface="+mj-lt"/>
                  <a:cs typeface="OpenSans-Semibold"/>
                </a:rPr>
                <a:t>in a hospital environment, less than 50% of multidisciplinary care partners share the same electronic health record (EHR) system.</a:t>
              </a:r>
            </a:p>
          </p:txBody>
        </p:sp>
      </p:grpSp>
    </p:spTree>
    <p:extLst>
      <p:ext uri="{BB962C8B-B14F-4D97-AF65-F5344CB8AC3E}">
        <p14:creationId xmlns:p14="http://schemas.microsoft.com/office/powerpoint/2010/main" val="3111259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18</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pPr marL="1133856" indent="-1144588"/>
            <a:r>
              <a:rPr lang="en-US" sz="1600" b="1" noProof="0" dirty="0"/>
              <a:t>Importance of Care Management on Liver Disease Patient Outcomes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13</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 Please rate the importance of each of these factors with respect to their impact on chronic liver disease patient outcomes. Please use a 7-point scale, where 1=not at all important and 7=very important.</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718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5" name="Group 14">
            <a:extLst>
              <a:ext uri="{FF2B5EF4-FFF2-40B4-BE49-F238E27FC236}">
                <a16:creationId xmlns:a16="http://schemas.microsoft.com/office/drawing/2014/main" id="{ED4AF742-071C-9E26-8BB3-6F1E3F6C6CCE}"/>
              </a:ext>
            </a:extLst>
          </p:cNvPr>
          <p:cNvGrpSpPr/>
          <p:nvPr/>
        </p:nvGrpSpPr>
        <p:grpSpPr>
          <a:xfrm>
            <a:off x="-2" y="4644418"/>
            <a:ext cx="9144002" cy="1226167"/>
            <a:chOff x="6476942" y="1707175"/>
            <a:chExt cx="9144002" cy="1226167"/>
          </a:xfrm>
        </p:grpSpPr>
        <p:sp>
          <p:nvSpPr>
            <p:cNvPr id="13" name="object 5">
              <a:extLst>
                <a:ext uri="{FF2B5EF4-FFF2-40B4-BE49-F238E27FC236}">
                  <a16:creationId xmlns:a16="http://schemas.microsoft.com/office/drawing/2014/main" id="{34037F04-E3D5-7F80-2F67-C69BE6CA7B38}"/>
                </a:ext>
              </a:extLst>
            </p:cNvPr>
            <p:cNvSpPr/>
            <p:nvPr/>
          </p:nvSpPr>
          <p:spPr>
            <a:xfrm>
              <a:off x="6476942" y="1707175"/>
              <a:ext cx="9144002" cy="122616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7105592" y="1747102"/>
              <a:ext cx="8123466" cy="1092030"/>
            </a:xfrm>
            <a:prstGeom prst="rect">
              <a:avLst/>
            </a:prstGeom>
          </p:spPr>
          <p:txBody>
            <a:bodyPr vert="horz" wrap="square" lIns="0" tIns="68580" rIns="0" bIns="0" rtlCol="0">
              <a:spAutoFit/>
            </a:bodyPr>
            <a:lstStyle/>
            <a:p>
              <a:pPr marL="12699">
                <a:lnSpc>
                  <a:spcPts val="1480"/>
                </a:lnSpc>
                <a:spcBef>
                  <a:spcPts val="600"/>
                </a:spcBef>
              </a:pPr>
              <a:r>
                <a:rPr lang="en-US" sz="1100" dirty="0">
                  <a:solidFill>
                    <a:srgbClr val="0C73B1"/>
                  </a:solidFill>
                  <a:latin typeface="+mj-lt"/>
                  <a:cs typeface="OpenSans-Semibold"/>
                </a:rPr>
                <a:t>The top 2 care management factors impacting CLD patient outcomes are “Treating the acute condition” and “Patient’s treatment adherence”—both had statically significant increases in their importance ratings versus last year. In telephone interviews, respondents expressed how challenging it is to get patients to engage in treatment for early-stage liver disease (NASH/NAFLD).</a:t>
              </a:r>
            </a:p>
            <a:p>
              <a:pPr marL="12699">
                <a:lnSpc>
                  <a:spcPts val="1480"/>
                </a:lnSpc>
                <a:spcBef>
                  <a:spcPts val="600"/>
                </a:spcBef>
              </a:pPr>
              <a:r>
                <a:rPr lang="en-US" sz="1100" dirty="0">
                  <a:solidFill>
                    <a:srgbClr val="0C73B1"/>
                  </a:solidFill>
                  <a:latin typeface="+mj-lt"/>
                  <a:cs typeface="OpenSans-Semibold"/>
                </a:rPr>
                <a:t>Of note, there was a statistically significant increase of 34% in the importance of the use of third-party guidelines versus </a:t>
              </a:r>
              <a:br>
                <a:rPr lang="en-US" sz="1100" dirty="0">
                  <a:solidFill>
                    <a:srgbClr val="0C73B1"/>
                  </a:solidFill>
                  <a:latin typeface="+mj-lt"/>
                  <a:cs typeface="OpenSans-Semibold"/>
                </a:rPr>
              </a:br>
              <a:r>
                <a:rPr lang="en-US" sz="1100" dirty="0">
                  <a:solidFill>
                    <a:srgbClr val="0C73B1"/>
                  </a:solidFill>
                  <a:latin typeface="+mj-lt"/>
                  <a:cs typeface="OpenSans-Semibold"/>
                </a:rPr>
                <a:t>2022 (44% to 59%). </a:t>
              </a:r>
            </a:p>
          </p:txBody>
        </p:sp>
      </p:grpSp>
      <p:pic>
        <p:nvPicPr>
          <p:cNvPr id="4" name="Picture 3" descr="A screenshot of a computer screen&#10;&#10;Description automatically generated">
            <a:extLst>
              <a:ext uri="{FF2B5EF4-FFF2-40B4-BE49-F238E27FC236}">
                <a16:creationId xmlns:a16="http://schemas.microsoft.com/office/drawing/2014/main" id="{C657C07A-F80F-43FC-0592-8285B13AD804}"/>
              </a:ext>
            </a:extLst>
          </p:cNvPr>
          <p:cNvPicPr>
            <a:picLocks noChangeAspect="1"/>
          </p:cNvPicPr>
          <p:nvPr/>
        </p:nvPicPr>
        <p:blipFill rotWithShape="1">
          <a:blip r:embed="rId3"/>
          <a:srcRect l="5271" t="39262" r="5919" b="30018"/>
          <a:stretch/>
        </p:blipFill>
        <p:spPr>
          <a:xfrm>
            <a:off x="547003" y="1350378"/>
            <a:ext cx="7192739" cy="3219748"/>
          </a:xfrm>
          <a:prstGeom prst="rect">
            <a:avLst/>
          </a:prstGeom>
        </p:spPr>
      </p:pic>
    </p:spTree>
    <p:extLst>
      <p:ext uri="{BB962C8B-B14F-4D97-AF65-F5344CB8AC3E}">
        <p14:creationId xmlns:p14="http://schemas.microsoft.com/office/powerpoint/2010/main" val="694560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19</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pPr marL="1133856" indent="-1144588"/>
            <a:r>
              <a:rPr lang="en-US" sz="1600" b="1" noProof="0" dirty="0"/>
              <a:t>Most Important Factors Considered When Making Treatment Decisions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14</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Q9. Please rate the importance of each of these factors when making treatment decisions for patients with chronic liver disease. Please use a 7-point scale, where 1=not at all important and 7=very important.</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718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5" name="Group 14">
            <a:extLst>
              <a:ext uri="{FF2B5EF4-FFF2-40B4-BE49-F238E27FC236}">
                <a16:creationId xmlns:a16="http://schemas.microsoft.com/office/drawing/2014/main" id="{ED4AF742-071C-9E26-8BB3-6F1E3F6C6CCE}"/>
              </a:ext>
            </a:extLst>
          </p:cNvPr>
          <p:cNvGrpSpPr/>
          <p:nvPr/>
        </p:nvGrpSpPr>
        <p:grpSpPr>
          <a:xfrm>
            <a:off x="-2" y="4644418"/>
            <a:ext cx="9144002" cy="1192617"/>
            <a:chOff x="6476942" y="1707175"/>
            <a:chExt cx="9144002" cy="1192617"/>
          </a:xfrm>
        </p:grpSpPr>
        <p:sp>
          <p:nvSpPr>
            <p:cNvPr id="13" name="object 5">
              <a:extLst>
                <a:ext uri="{FF2B5EF4-FFF2-40B4-BE49-F238E27FC236}">
                  <a16:creationId xmlns:a16="http://schemas.microsoft.com/office/drawing/2014/main" id="{34037F04-E3D5-7F80-2F67-C69BE6CA7B38}"/>
                </a:ext>
              </a:extLst>
            </p:cNvPr>
            <p:cNvSpPr/>
            <p:nvPr/>
          </p:nvSpPr>
          <p:spPr>
            <a:xfrm>
              <a:off x="6476942" y="1707175"/>
              <a:ext cx="9144002" cy="119261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6" name="object 6">
              <a:extLst>
                <a:ext uri="{FF2B5EF4-FFF2-40B4-BE49-F238E27FC236}">
                  <a16:creationId xmlns:a16="http://schemas.microsoft.com/office/drawing/2014/main" id="{406E8E4F-E19F-B4B7-3DBB-06CDBAECFCFE}"/>
                </a:ext>
              </a:extLst>
            </p:cNvPr>
            <p:cNvSpPr txBox="1"/>
            <p:nvPr/>
          </p:nvSpPr>
          <p:spPr>
            <a:xfrm>
              <a:off x="7105591" y="1753977"/>
              <a:ext cx="8079255" cy="1017971"/>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When choosing an intervention or treatment for CLD, respondents reported that “Treatment that reduces the risk of disease” and “Treatment is covered by insurance” were again the top 2 most important factors influencing treatment decisions (each receiving statistically significant increases over last year). Factors that reported higher importance ratings this year were ability to access multidisciplinary team members, delay in care getting a hepatic encephalopathy (HE) diagnosis, and use of treatment guidelines from a third party.</a:t>
              </a:r>
            </a:p>
          </p:txBody>
        </p:sp>
      </p:grpSp>
      <p:pic>
        <p:nvPicPr>
          <p:cNvPr id="5" name="Picture 4" descr="A screenshot of a computer screen&#10;&#10;Description automatically generated">
            <a:extLst>
              <a:ext uri="{FF2B5EF4-FFF2-40B4-BE49-F238E27FC236}">
                <a16:creationId xmlns:a16="http://schemas.microsoft.com/office/drawing/2014/main" id="{BA3FFAFB-8B10-E13F-333B-217C0A0F6A7E}"/>
              </a:ext>
            </a:extLst>
          </p:cNvPr>
          <p:cNvPicPr>
            <a:picLocks noChangeAspect="1"/>
          </p:cNvPicPr>
          <p:nvPr/>
        </p:nvPicPr>
        <p:blipFill rotWithShape="1">
          <a:blip r:embed="rId3"/>
          <a:srcRect l="5934" t="34461" r="8589" b="37026"/>
          <a:stretch/>
        </p:blipFill>
        <p:spPr>
          <a:xfrm>
            <a:off x="970084" y="1497404"/>
            <a:ext cx="6933359" cy="2992973"/>
          </a:xfrm>
          <a:prstGeom prst="rect">
            <a:avLst/>
          </a:prstGeom>
        </p:spPr>
      </p:pic>
    </p:spTree>
    <p:extLst>
      <p:ext uri="{BB962C8B-B14F-4D97-AF65-F5344CB8AC3E}">
        <p14:creationId xmlns:p14="http://schemas.microsoft.com/office/powerpoint/2010/main" val="509127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4CD4B06-11CA-C073-4DF2-C146CE4AF5A0}"/>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a:t>
            </a:fld>
            <a:endParaRPr lang="en-US" dirty="0"/>
          </a:p>
        </p:txBody>
      </p:sp>
      <p:sp>
        <p:nvSpPr>
          <p:cNvPr id="7" name="Text Placeholder 6">
            <a:extLst>
              <a:ext uri="{FF2B5EF4-FFF2-40B4-BE49-F238E27FC236}">
                <a16:creationId xmlns:a16="http://schemas.microsoft.com/office/drawing/2014/main" id="{3FA62CF9-590F-87EE-8762-C55A75BBE3BC}"/>
              </a:ext>
            </a:extLst>
          </p:cNvPr>
          <p:cNvSpPr>
            <a:spLocks noGrp="1"/>
          </p:cNvSpPr>
          <p:nvPr>
            <p:ph type="body" sz="quarter" idx="10"/>
          </p:nvPr>
        </p:nvSpPr>
        <p:spPr/>
        <p:txBody>
          <a:bodyPr/>
          <a:lstStyle/>
          <a:p>
            <a:r>
              <a:rPr lang="en-US" sz="1400" b="1" dirty="0">
                <a:solidFill>
                  <a:prstClr val="black"/>
                </a:solidFill>
                <a:latin typeface="Arial" panose="020B0604020202020204"/>
              </a:rPr>
              <a:t>Figures Index</a:t>
            </a:r>
            <a:endParaRPr lang="en-US" dirty="0"/>
          </a:p>
        </p:txBody>
      </p:sp>
      <p:graphicFrame>
        <p:nvGraphicFramePr>
          <p:cNvPr id="3" name="Table 2">
            <a:extLst>
              <a:ext uri="{FF2B5EF4-FFF2-40B4-BE49-F238E27FC236}">
                <a16:creationId xmlns:a16="http://schemas.microsoft.com/office/drawing/2014/main" id="{CE461EF6-4747-8B4A-BDA6-DE2BC318DB64}"/>
              </a:ext>
            </a:extLst>
          </p:cNvPr>
          <p:cNvGraphicFramePr>
            <a:graphicFrameLocks noGrp="1"/>
          </p:cNvGraphicFramePr>
          <p:nvPr>
            <p:extLst>
              <p:ext uri="{D42A27DB-BD31-4B8C-83A1-F6EECF244321}">
                <p14:modId xmlns:p14="http://schemas.microsoft.com/office/powerpoint/2010/main" val="1648529344"/>
              </p:ext>
            </p:extLst>
          </p:nvPr>
        </p:nvGraphicFramePr>
        <p:xfrm>
          <a:off x="628651" y="920500"/>
          <a:ext cx="7600949" cy="4637330"/>
        </p:xfrm>
        <a:graphic>
          <a:graphicData uri="http://schemas.openxmlformats.org/drawingml/2006/table">
            <a:tbl>
              <a:tblPr/>
              <a:tblGrid>
                <a:gridCol w="298449">
                  <a:extLst>
                    <a:ext uri="{9D8B030D-6E8A-4147-A177-3AD203B41FA5}">
                      <a16:colId xmlns:a16="http://schemas.microsoft.com/office/drawing/2014/main" val="1220420998"/>
                    </a:ext>
                  </a:extLst>
                </a:gridCol>
                <a:gridCol w="6388100">
                  <a:extLst>
                    <a:ext uri="{9D8B030D-6E8A-4147-A177-3AD203B41FA5}">
                      <a16:colId xmlns:a16="http://schemas.microsoft.com/office/drawing/2014/main" val="894043754"/>
                    </a:ext>
                  </a:extLst>
                </a:gridCol>
                <a:gridCol w="914400">
                  <a:extLst>
                    <a:ext uri="{9D8B030D-6E8A-4147-A177-3AD203B41FA5}">
                      <a16:colId xmlns:a16="http://schemas.microsoft.com/office/drawing/2014/main" val="681747858"/>
                    </a:ext>
                  </a:extLst>
                </a:gridCol>
              </a:tblGrid>
              <a:tr h="181382">
                <a:tc>
                  <a:txBody>
                    <a:bodyPr/>
                    <a:lstStyle/>
                    <a:p>
                      <a:pPr algn="ctr"/>
                      <a:r>
                        <a:rPr lang="en-US" sz="1000" b="1" dirty="0">
                          <a:effectLst/>
                          <a:latin typeface="+mn-lt"/>
                        </a:rPr>
                        <a:t>#</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000" b="1" dirty="0">
                          <a:effectLst/>
                          <a:latin typeface="+mn-lt"/>
                        </a:rPr>
                        <a:t>Figure Title</a:t>
                      </a:r>
                    </a:p>
                  </a:txBody>
                  <a:tcPr marL="5221" marR="0"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000" b="1" dirty="0">
                          <a:solidFill>
                            <a:srgbClr val="005084"/>
                          </a:solidFill>
                          <a:effectLst/>
                          <a:latin typeface="+mn-lt"/>
                        </a:rPr>
                        <a:t>Page Number</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0057829"/>
                  </a:ext>
                </a:extLst>
              </a:tr>
              <a:tr h="212188">
                <a:tc>
                  <a:txBody>
                    <a:bodyPr/>
                    <a:lstStyle/>
                    <a:p>
                      <a:pPr algn="ctr" rtl="0" fontAlgn="b"/>
                      <a:r>
                        <a:rPr lang="en-US" sz="1000" b="1" dirty="0">
                          <a:effectLst/>
                        </a:rPr>
                        <a:t>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Types of Liver Disease Participants Treat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solidFill>
                            <a:srgbClr val="0C73B0"/>
                          </a:solidFill>
                          <a:effectLst/>
                          <a:latin typeface="+mn-lt"/>
                        </a:rPr>
                        <a:t>5</a:t>
                      </a:r>
                      <a:endParaRPr lang="en-US" sz="1000" dirty="0">
                        <a:solidFill>
                          <a:srgbClr val="0C73B0"/>
                        </a:solidFill>
                        <a:effectLst/>
                        <a:latin typeface="+mn-lt"/>
                      </a:endParaRP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8918458"/>
                  </a:ext>
                </a:extLst>
              </a:tr>
              <a:tr h="212188">
                <a:tc>
                  <a:txBody>
                    <a:bodyPr/>
                    <a:lstStyle/>
                    <a:p>
                      <a:pPr algn="ctr" rtl="0" fontAlgn="b"/>
                      <a:r>
                        <a:rPr lang="en-US" sz="1000" b="1" dirty="0">
                          <a:effectLst/>
                        </a:rPr>
                        <a:t>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Average Number of Liver Disease Patients Seen Monthly</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951337"/>
                  </a:ext>
                </a:extLst>
              </a:tr>
              <a:tr h="212188">
                <a:tc>
                  <a:txBody>
                    <a:bodyPr/>
                    <a:lstStyle/>
                    <a:p>
                      <a:pPr algn="ctr" rtl="0" fontAlgn="b"/>
                      <a:r>
                        <a:rPr lang="en-US" sz="1000" b="1" dirty="0">
                          <a:effectLst/>
                        </a:rPr>
                        <a:t>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Respondent Time Spent Doing Work-related Tasks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6443007"/>
                  </a:ext>
                </a:extLst>
              </a:tr>
              <a:tr h="212188">
                <a:tc>
                  <a:txBody>
                    <a:bodyPr/>
                    <a:lstStyle/>
                    <a:p>
                      <a:pPr algn="ctr" rtl="0" fontAlgn="b"/>
                      <a:r>
                        <a:rPr lang="en-US" sz="1000" b="1" dirty="0">
                          <a:effectLst/>
                        </a:rPr>
                        <a:t>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Changes Observed in Liver Disease Incidence Versus Pre-pandemic Levels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4860955"/>
                  </a:ext>
                </a:extLst>
              </a:tr>
              <a:tr h="212188">
                <a:tc>
                  <a:txBody>
                    <a:bodyPr/>
                    <a:lstStyle/>
                    <a:p>
                      <a:pPr algn="ctr" rtl="0" fontAlgn="b"/>
                      <a:r>
                        <a:rPr lang="en-US" sz="1000" b="1" dirty="0">
                          <a:effectLst/>
                        </a:rPr>
                        <a:t>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Changes Observed in Liver Disease–related Factors Versus Pre-pandemic Levels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1312276"/>
                  </a:ext>
                </a:extLst>
              </a:tr>
              <a:tr h="212188">
                <a:tc>
                  <a:txBody>
                    <a:bodyPr/>
                    <a:lstStyle/>
                    <a:p>
                      <a:pPr algn="ctr" rtl="0" fontAlgn="b"/>
                      <a:r>
                        <a:rPr lang="en-US" sz="1000" b="1" dirty="0">
                          <a:effectLst/>
                        </a:rPr>
                        <a:t>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Most Important Social/Economic Factors Impacting CLD Patient Outcomes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10918066"/>
                  </a:ext>
                </a:extLst>
              </a:tr>
              <a:tr h="212188">
                <a:tc>
                  <a:txBody>
                    <a:bodyPr/>
                    <a:lstStyle/>
                    <a:p>
                      <a:pPr algn="ctr" rtl="0" fontAlgn="b"/>
                      <a:r>
                        <a:rPr lang="en-US" sz="1000" b="1" dirty="0">
                          <a:effectLst/>
                        </a:rPr>
                        <a:t>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 Roles With the Greatest Impact on Liver Disease Patient Care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8643183"/>
                  </a:ext>
                </a:extLst>
              </a:tr>
              <a:tr h="212188">
                <a:tc>
                  <a:txBody>
                    <a:bodyPr/>
                    <a:lstStyle/>
                    <a:p>
                      <a:pPr algn="ctr" rtl="0" fontAlgn="b"/>
                      <a:r>
                        <a:rPr lang="en-US" sz="1000" b="1" dirty="0">
                          <a:effectLst/>
                        </a:rPr>
                        <a:t>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Factors Impacting Patient Access to Liver Disease Specialists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8442805"/>
                  </a:ext>
                </a:extLst>
              </a:tr>
              <a:tr h="212188">
                <a:tc>
                  <a:txBody>
                    <a:bodyPr/>
                    <a:lstStyle/>
                    <a:p>
                      <a:pPr algn="ctr" rtl="0" fontAlgn="b"/>
                      <a:r>
                        <a:rPr lang="en-US" sz="1000" b="1" dirty="0">
                          <a:effectLst/>
                        </a:rPr>
                        <a:t>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Average Wait Time to See a Liver Disease Specialist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2868426"/>
                  </a:ext>
                </a:extLst>
              </a:tr>
              <a:tr h="212188">
                <a:tc>
                  <a:txBody>
                    <a:bodyPr/>
                    <a:lstStyle/>
                    <a:p>
                      <a:pPr algn="ctr" rtl="0" fontAlgn="b"/>
                      <a:r>
                        <a:rPr lang="en-US" sz="1000" b="1" dirty="0">
                          <a:effectLst/>
                        </a:rPr>
                        <a:t>10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Percent of Patients Eligible for and/or Receiving Multidisciplinary Care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5216546"/>
                  </a:ext>
                </a:extLst>
              </a:tr>
              <a:tr h="212188">
                <a:tc>
                  <a:txBody>
                    <a:bodyPr/>
                    <a:lstStyle/>
                    <a:p>
                      <a:pPr algn="ctr" rtl="0" fontAlgn="b"/>
                      <a:r>
                        <a:rPr lang="en-US" sz="1000" b="1" dirty="0">
                          <a:effectLst/>
                        </a:rPr>
                        <a:t>11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Factors That Most Frequently Impede Patients From Receiving Multidisciplinary Care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1536560"/>
                  </a:ext>
                </a:extLst>
              </a:tr>
              <a:tr h="212188">
                <a:tc>
                  <a:txBody>
                    <a:bodyPr/>
                    <a:lstStyle/>
                    <a:p>
                      <a:pPr algn="ctr" rtl="0" fontAlgn="b"/>
                      <a:r>
                        <a:rPr lang="en-US" sz="1000" b="1" dirty="0">
                          <a:effectLst/>
                        </a:rPr>
                        <a:t>12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Percent of Multidisciplinary Care Partners Sharing the Same EHR System</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8242007"/>
                  </a:ext>
                </a:extLst>
              </a:tr>
              <a:tr h="212188">
                <a:tc>
                  <a:txBody>
                    <a:bodyPr/>
                    <a:lstStyle/>
                    <a:p>
                      <a:pPr algn="ctr" rtl="0" fontAlgn="b"/>
                      <a:r>
                        <a:rPr lang="en-US" sz="1000" b="1" dirty="0">
                          <a:effectLst/>
                        </a:rPr>
                        <a:t>13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Importance of Care Management on Liver Disease Patient Outcomes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5255081"/>
                  </a:ext>
                </a:extLst>
              </a:tr>
              <a:tr h="212188">
                <a:tc>
                  <a:txBody>
                    <a:bodyPr/>
                    <a:lstStyle/>
                    <a:p>
                      <a:pPr algn="ctr" rtl="0" fontAlgn="b"/>
                      <a:r>
                        <a:rPr lang="en-US" sz="1000" b="1" dirty="0">
                          <a:effectLst/>
                        </a:rPr>
                        <a:t>14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Most Important Factors Considered When Making Treatment Decisions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19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1258640"/>
                  </a:ext>
                </a:extLst>
              </a:tr>
              <a:tr h="212188">
                <a:tc>
                  <a:txBody>
                    <a:bodyPr/>
                    <a:lstStyle/>
                    <a:p>
                      <a:pPr algn="ctr" rtl="0" fontAlgn="b"/>
                      <a:r>
                        <a:rPr lang="en-US" sz="1000" b="1" dirty="0">
                          <a:effectLst/>
                        </a:rPr>
                        <a:t>15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Respondent Awareness of National Guidelines for Liver Disease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49827487"/>
                  </a:ext>
                </a:extLst>
              </a:tr>
              <a:tr h="212188">
                <a:tc>
                  <a:txBody>
                    <a:bodyPr/>
                    <a:lstStyle/>
                    <a:p>
                      <a:pPr algn="ctr" rtl="0" fontAlgn="b"/>
                      <a:r>
                        <a:rPr lang="en-US" sz="1000" b="1" dirty="0">
                          <a:effectLst/>
                        </a:rPr>
                        <a:t>16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Importance of Aligning With National Treatment Guidelines and Quality Measures for CLD</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140835"/>
                  </a:ext>
                </a:extLst>
              </a:tr>
              <a:tr h="212188">
                <a:tc>
                  <a:txBody>
                    <a:bodyPr/>
                    <a:lstStyle/>
                    <a:p>
                      <a:pPr algn="ctr" rtl="0" fontAlgn="b"/>
                      <a:r>
                        <a:rPr lang="en-US" sz="1000" b="1" dirty="0">
                          <a:effectLst/>
                        </a:rPr>
                        <a:t>17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How National Guidelines Are Incorporated Into Care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5089135"/>
                  </a:ext>
                </a:extLst>
              </a:tr>
              <a:tr h="212188">
                <a:tc>
                  <a:txBody>
                    <a:bodyPr/>
                    <a:lstStyle/>
                    <a:p>
                      <a:pPr algn="ctr" rtl="0" fontAlgn="b"/>
                      <a:r>
                        <a:rPr lang="en-US" sz="1000" b="1" dirty="0">
                          <a:effectLst/>
                        </a:rPr>
                        <a:t>18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Factors Important in Driving Provider Utilization of Guidelines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903989"/>
                  </a:ext>
                </a:extLst>
              </a:tr>
              <a:tr h="212188">
                <a:tc>
                  <a:txBody>
                    <a:bodyPr/>
                    <a:lstStyle/>
                    <a:p>
                      <a:pPr algn="ctr" rtl="0" fontAlgn="b"/>
                      <a:r>
                        <a:rPr lang="en-US" sz="1000" b="1" dirty="0">
                          <a:effectLst/>
                        </a:rPr>
                        <a:t>19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Organizations Who Have Written Guidance and/or Quality Measures for Liver Diseases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10911980"/>
                  </a:ext>
                </a:extLst>
              </a:tr>
              <a:tr h="212188">
                <a:tc>
                  <a:txBody>
                    <a:bodyPr/>
                    <a:lstStyle/>
                    <a:p>
                      <a:pPr algn="ctr" rtl="0" fontAlgn="b"/>
                      <a:r>
                        <a:rPr lang="en-US" sz="1000" b="1" dirty="0">
                          <a:effectLst/>
                        </a:rPr>
                        <a:t>20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Utilization of the APRI Score to Identify NASH/NAFLD and Disease Progression</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2179831"/>
                  </a:ext>
                </a:extLst>
              </a:tr>
              <a:tr h="212188">
                <a:tc>
                  <a:txBody>
                    <a:bodyPr/>
                    <a:lstStyle/>
                    <a:p>
                      <a:pPr algn="ctr" rtl="0" fontAlgn="b"/>
                      <a:r>
                        <a:rPr lang="en-US" sz="1000" b="1" dirty="0">
                          <a:effectLst/>
                        </a:rPr>
                        <a:t>21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Respondent Agreement With the Following Statements per NAFLD Patient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1915777"/>
                  </a:ext>
                </a:extLst>
              </a:tr>
            </a:tbl>
          </a:graphicData>
        </a:graphic>
      </p:graphicFrame>
    </p:spTree>
    <p:extLst>
      <p:ext uri="{BB962C8B-B14F-4D97-AF65-F5344CB8AC3E}">
        <p14:creationId xmlns:p14="http://schemas.microsoft.com/office/powerpoint/2010/main" val="4095142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20</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pPr marL="1133856" indent="-1144588"/>
            <a:r>
              <a:rPr lang="en-US" sz="1600" b="1" noProof="0" dirty="0"/>
              <a:t>Respondent Awareness of National Guidelines for Liver Disease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15</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2585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 Are you aware of any national guidelines for the management of patients suffering from chronic liver disease?</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718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 size varies by answer.</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5" name="Group 14">
            <a:extLst>
              <a:ext uri="{FF2B5EF4-FFF2-40B4-BE49-F238E27FC236}">
                <a16:creationId xmlns:a16="http://schemas.microsoft.com/office/drawing/2014/main" id="{ED4AF742-071C-9E26-8BB3-6F1E3F6C6CCE}"/>
              </a:ext>
            </a:extLst>
          </p:cNvPr>
          <p:cNvGrpSpPr/>
          <p:nvPr/>
        </p:nvGrpSpPr>
        <p:grpSpPr>
          <a:xfrm>
            <a:off x="-2" y="5109766"/>
            <a:ext cx="9144002" cy="645435"/>
            <a:chOff x="6476942" y="1707175"/>
            <a:chExt cx="9144002" cy="645435"/>
          </a:xfrm>
        </p:grpSpPr>
        <p:sp>
          <p:nvSpPr>
            <p:cNvPr id="13" name="object 5">
              <a:extLst>
                <a:ext uri="{FF2B5EF4-FFF2-40B4-BE49-F238E27FC236}">
                  <a16:creationId xmlns:a16="http://schemas.microsoft.com/office/drawing/2014/main" id="{34037F04-E3D5-7F80-2F67-C69BE6CA7B38}"/>
                </a:ext>
              </a:extLst>
            </p:cNvPr>
            <p:cNvSpPr/>
            <p:nvPr/>
          </p:nvSpPr>
          <p:spPr>
            <a:xfrm>
              <a:off x="6476942" y="1707175"/>
              <a:ext cx="9144002" cy="645435"/>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6" name="object 6">
              <a:extLst>
                <a:ext uri="{FF2B5EF4-FFF2-40B4-BE49-F238E27FC236}">
                  <a16:creationId xmlns:a16="http://schemas.microsoft.com/office/drawing/2014/main" id="{406E8E4F-E19F-B4B7-3DBB-06CDBAECFCFE}"/>
                </a:ext>
              </a:extLst>
            </p:cNvPr>
            <p:cNvSpPr txBox="1"/>
            <p:nvPr/>
          </p:nvSpPr>
          <p:spPr>
            <a:xfrm>
              <a:off x="7105593" y="1774812"/>
              <a:ext cx="8079254" cy="438005"/>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There were no significant changes in awareness of guidelines except PCPs, who reported a statistically significant increase in awareness for cirrhosis guidelines of 27% versus last year (51% to 65%).</a:t>
              </a:r>
            </a:p>
          </p:txBody>
        </p:sp>
      </p:grpSp>
      <p:grpSp>
        <p:nvGrpSpPr>
          <p:cNvPr id="10" name="Group 9">
            <a:extLst>
              <a:ext uri="{FF2B5EF4-FFF2-40B4-BE49-F238E27FC236}">
                <a16:creationId xmlns:a16="http://schemas.microsoft.com/office/drawing/2014/main" id="{F4F388F3-CEB8-3573-3B7E-22BE2199580B}"/>
              </a:ext>
            </a:extLst>
          </p:cNvPr>
          <p:cNvGrpSpPr/>
          <p:nvPr/>
        </p:nvGrpSpPr>
        <p:grpSpPr>
          <a:xfrm>
            <a:off x="-182720" y="1321613"/>
            <a:ext cx="8047057" cy="3204258"/>
            <a:chOff x="-182720" y="1321613"/>
            <a:chExt cx="8047057" cy="3204258"/>
          </a:xfrm>
        </p:grpSpPr>
        <p:pic>
          <p:nvPicPr>
            <p:cNvPr id="4" name="Picture 3" descr="A screenshot of a computer screen&#10;&#10;Description automatically generated">
              <a:extLst>
                <a:ext uri="{FF2B5EF4-FFF2-40B4-BE49-F238E27FC236}">
                  <a16:creationId xmlns:a16="http://schemas.microsoft.com/office/drawing/2014/main" id="{0754FF53-0982-9A70-3683-7D6E492C2AF9}"/>
                </a:ext>
              </a:extLst>
            </p:cNvPr>
            <p:cNvPicPr>
              <a:picLocks noChangeAspect="1"/>
            </p:cNvPicPr>
            <p:nvPr/>
          </p:nvPicPr>
          <p:blipFill rotWithShape="1">
            <a:blip r:embed="rId3"/>
            <a:srcRect t="44103" b="25128"/>
            <a:stretch/>
          </p:blipFill>
          <p:spPr>
            <a:xfrm>
              <a:off x="-182720" y="1321613"/>
              <a:ext cx="8047057" cy="3204258"/>
            </a:xfrm>
            <a:prstGeom prst="rect">
              <a:avLst/>
            </a:prstGeom>
          </p:spPr>
        </p:pic>
        <p:sp>
          <p:nvSpPr>
            <p:cNvPr id="9" name="Rectangle 8">
              <a:extLst>
                <a:ext uri="{FF2B5EF4-FFF2-40B4-BE49-F238E27FC236}">
                  <a16:creationId xmlns:a16="http://schemas.microsoft.com/office/drawing/2014/main" id="{5C73BCBC-D05C-E3CA-AA25-CC00ED5A1760}"/>
                </a:ext>
              </a:extLst>
            </p:cNvPr>
            <p:cNvSpPr/>
            <p:nvPr/>
          </p:nvSpPr>
          <p:spPr>
            <a:xfrm>
              <a:off x="5205046" y="1546980"/>
              <a:ext cx="1814732" cy="10555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descr="A screenshot of a graph&#10;&#10;Description automatically generated">
            <a:extLst>
              <a:ext uri="{FF2B5EF4-FFF2-40B4-BE49-F238E27FC236}">
                <a16:creationId xmlns:a16="http://schemas.microsoft.com/office/drawing/2014/main" id="{29470538-BCBA-24B5-B24A-234BCDE491F0}"/>
              </a:ext>
            </a:extLst>
          </p:cNvPr>
          <p:cNvPicPr>
            <a:picLocks noChangeAspect="1"/>
          </p:cNvPicPr>
          <p:nvPr/>
        </p:nvPicPr>
        <p:blipFill rotWithShape="1">
          <a:blip r:embed="rId4"/>
          <a:srcRect l="65920" t="25376" r="10325" b="63030"/>
          <a:stretch/>
        </p:blipFill>
        <p:spPr>
          <a:xfrm>
            <a:off x="5813473" y="1406630"/>
            <a:ext cx="1981607" cy="1251550"/>
          </a:xfrm>
          <a:prstGeom prst="rect">
            <a:avLst/>
          </a:prstGeom>
        </p:spPr>
      </p:pic>
      <p:grpSp>
        <p:nvGrpSpPr>
          <p:cNvPr id="19" name="Group 18">
            <a:extLst>
              <a:ext uri="{FF2B5EF4-FFF2-40B4-BE49-F238E27FC236}">
                <a16:creationId xmlns:a16="http://schemas.microsoft.com/office/drawing/2014/main" id="{284085D5-EB8B-A849-24F7-E7567B6F2179}"/>
              </a:ext>
            </a:extLst>
          </p:cNvPr>
          <p:cNvGrpSpPr/>
          <p:nvPr/>
        </p:nvGrpSpPr>
        <p:grpSpPr>
          <a:xfrm>
            <a:off x="5725550" y="2732694"/>
            <a:ext cx="3418449" cy="1617530"/>
            <a:chOff x="5725550" y="2710378"/>
            <a:chExt cx="3418449" cy="1617530"/>
          </a:xfrm>
        </p:grpSpPr>
        <p:sp>
          <p:nvSpPr>
            <p:cNvPr id="17" name="object 5">
              <a:extLst>
                <a:ext uri="{FF2B5EF4-FFF2-40B4-BE49-F238E27FC236}">
                  <a16:creationId xmlns:a16="http://schemas.microsoft.com/office/drawing/2014/main" id="{46F55375-572C-7145-2A70-CCADB804D885}"/>
                </a:ext>
              </a:extLst>
            </p:cNvPr>
            <p:cNvSpPr/>
            <p:nvPr/>
          </p:nvSpPr>
          <p:spPr>
            <a:xfrm>
              <a:off x="5725550" y="2710378"/>
              <a:ext cx="3418449" cy="1617530"/>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8" name="TextBox 17">
              <a:extLst>
                <a:ext uri="{FF2B5EF4-FFF2-40B4-BE49-F238E27FC236}">
                  <a16:creationId xmlns:a16="http://schemas.microsoft.com/office/drawing/2014/main" id="{89487F62-8B16-158C-22B5-F166BA0D24C3}"/>
                </a:ext>
              </a:extLst>
            </p:cNvPr>
            <p:cNvSpPr txBox="1"/>
            <p:nvPr/>
          </p:nvSpPr>
          <p:spPr>
            <a:xfrm>
              <a:off x="5813473" y="2785262"/>
              <a:ext cx="2998017" cy="1502719"/>
            </a:xfrm>
            <a:prstGeom prst="rect">
              <a:avLst/>
            </a:prstGeom>
            <a:noFill/>
          </p:spPr>
          <p:txBody>
            <a:bodyPr wrap="square">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Thirty-one percent of surveyed respondents, who treat liver disease, </a:t>
              </a:r>
              <a:b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b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are unaware of any national guidelines for the management of CLD. </a:t>
              </a:r>
            </a:p>
            <a:p>
              <a:pPr marL="12699">
                <a:lnSpc>
                  <a:spcPts val="1480"/>
                </a:lnSpc>
                <a:spcBef>
                  <a:spcPts val="600"/>
                </a:spcBef>
                <a:defRPr/>
              </a:pPr>
              <a:r>
                <a:rPr lang="en-US" sz="1200" dirty="0">
                  <a:solidFill>
                    <a:srgbClr val="0C73B1"/>
                  </a:solidFill>
                  <a:latin typeface="+mj-lt"/>
                  <a:cs typeface="OpenSans-Semibold"/>
                </a:rPr>
                <a:t>Gastroenterologists continue to have the highest awareness of national guidelines for liver disease management. </a:t>
              </a:r>
            </a:p>
          </p:txBody>
        </p:sp>
      </p:grpSp>
    </p:spTree>
    <p:extLst>
      <p:ext uri="{BB962C8B-B14F-4D97-AF65-F5344CB8AC3E}">
        <p14:creationId xmlns:p14="http://schemas.microsoft.com/office/powerpoint/2010/main" val="1380006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21</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r>
              <a:rPr lang="en-US" sz="1600" b="1" spc="-50" noProof="0" dirty="0"/>
              <a:t>Importance of Aligning With National Treatment Guidelines and Quality Measures for CLD</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16</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8409384" cy="424732"/>
          </a:xfrm>
          <a:prstGeom prst="rect">
            <a:avLst/>
          </a:prstGeom>
          <a:noFill/>
        </p:spPr>
        <p:txBody>
          <a:bodyPr wrap="square" lIns="0" r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10" normalizeH="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Q7. How important is it to you personally for your patient management to be aligned with national treatment guidelines and quality measures for chronic liver disease? Please use a 7-point scale, where 1=not at all important and 7=very important.</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206331"/>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 </a:t>
            </a:r>
          </a:p>
          <a:p>
            <a:pPr>
              <a:spcBef>
                <a:spcPts val="400"/>
              </a:spcBef>
            </a:pPr>
            <a:r>
              <a:rPr lang="en-US" sz="800" dirty="0">
                <a:solidFill>
                  <a:schemeClr val="tx1">
                    <a:lumMod val="50000"/>
                    <a:lumOff val="50000"/>
                  </a:schemeClr>
                </a:solidFill>
              </a:rPr>
              <a:t>Values in parentheses indicate percent change from 2022.</a:t>
            </a:r>
          </a:p>
        </p:txBody>
      </p:sp>
      <p:grpSp>
        <p:nvGrpSpPr>
          <p:cNvPr id="19" name="Group 18">
            <a:extLst>
              <a:ext uri="{FF2B5EF4-FFF2-40B4-BE49-F238E27FC236}">
                <a16:creationId xmlns:a16="http://schemas.microsoft.com/office/drawing/2014/main" id="{284085D5-EB8B-A849-24F7-E7567B6F2179}"/>
              </a:ext>
            </a:extLst>
          </p:cNvPr>
          <p:cNvGrpSpPr/>
          <p:nvPr/>
        </p:nvGrpSpPr>
        <p:grpSpPr>
          <a:xfrm>
            <a:off x="4572000" y="3734392"/>
            <a:ext cx="4572000" cy="1234889"/>
            <a:chOff x="5725550" y="2710378"/>
            <a:chExt cx="4572000" cy="1234889"/>
          </a:xfrm>
        </p:grpSpPr>
        <p:sp>
          <p:nvSpPr>
            <p:cNvPr id="17" name="object 5">
              <a:extLst>
                <a:ext uri="{FF2B5EF4-FFF2-40B4-BE49-F238E27FC236}">
                  <a16:creationId xmlns:a16="http://schemas.microsoft.com/office/drawing/2014/main" id="{46F55375-572C-7145-2A70-CCADB804D885}"/>
                </a:ext>
              </a:extLst>
            </p:cNvPr>
            <p:cNvSpPr/>
            <p:nvPr/>
          </p:nvSpPr>
          <p:spPr>
            <a:xfrm>
              <a:off x="5725550" y="2710378"/>
              <a:ext cx="4572000" cy="1234889"/>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89487F62-8B16-158C-22B5-F166BA0D24C3}"/>
                </a:ext>
              </a:extLst>
            </p:cNvPr>
            <p:cNvSpPr txBox="1"/>
            <p:nvPr/>
          </p:nvSpPr>
          <p:spPr>
            <a:xfrm>
              <a:off x="5992249" y="2868392"/>
              <a:ext cx="3973621" cy="848694"/>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68% of respondents report that aligning their CLD treatment management with national treatment guidelines and quality metrics is important/very important (a statistically significant increase of 13% versus last year). </a:t>
              </a:r>
              <a:endParaRPr lang="en-US" sz="1200" dirty="0">
                <a:solidFill>
                  <a:srgbClr val="0C73B1"/>
                </a:solidFill>
                <a:latin typeface="+mj-lt"/>
                <a:cs typeface="OpenSans-Semibold"/>
              </a:endParaRPr>
            </a:p>
          </p:txBody>
        </p:sp>
      </p:grpSp>
      <p:grpSp>
        <p:nvGrpSpPr>
          <p:cNvPr id="12" name="Group 11">
            <a:extLst>
              <a:ext uri="{FF2B5EF4-FFF2-40B4-BE49-F238E27FC236}">
                <a16:creationId xmlns:a16="http://schemas.microsoft.com/office/drawing/2014/main" id="{99069D1F-E15D-16A0-A921-959AC64249A5}"/>
              </a:ext>
            </a:extLst>
          </p:cNvPr>
          <p:cNvGrpSpPr/>
          <p:nvPr/>
        </p:nvGrpSpPr>
        <p:grpSpPr>
          <a:xfrm>
            <a:off x="415872" y="1870564"/>
            <a:ext cx="8396449" cy="3255380"/>
            <a:chOff x="1219200" y="2148404"/>
            <a:chExt cx="4252398" cy="1648692"/>
          </a:xfrm>
        </p:grpSpPr>
        <p:pic>
          <p:nvPicPr>
            <p:cNvPr id="5" name="Picture 4" descr="A screenshot of a computer screen&#10;&#10;Description automatically generated">
              <a:extLst>
                <a:ext uri="{FF2B5EF4-FFF2-40B4-BE49-F238E27FC236}">
                  <a16:creationId xmlns:a16="http://schemas.microsoft.com/office/drawing/2014/main" id="{3BA8C11B-39AD-A6F6-ADD7-D08BC5464655}"/>
                </a:ext>
              </a:extLst>
            </p:cNvPr>
            <p:cNvPicPr>
              <a:picLocks noChangeAspect="1"/>
            </p:cNvPicPr>
            <p:nvPr/>
          </p:nvPicPr>
          <p:blipFill rotWithShape="1">
            <a:blip r:embed="rId3"/>
            <a:srcRect l="7647" t="30101" r="56014" b="45858"/>
            <a:stretch/>
          </p:blipFill>
          <p:spPr>
            <a:xfrm>
              <a:off x="1219200" y="2148404"/>
              <a:ext cx="1925781" cy="1648692"/>
            </a:xfrm>
            <a:prstGeom prst="rect">
              <a:avLst/>
            </a:prstGeom>
          </p:spPr>
        </p:pic>
        <p:pic>
          <p:nvPicPr>
            <p:cNvPr id="11" name="Picture 10" descr="A screenshot of a computer screen&#10;&#10;Description automatically generated">
              <a:extLst>
                <a:ext uri="{FF2B5EF4-FFF2-40B4-BE49-F238E27FC236}">
                  <a16:creationId xmlns:a16="http://schemas.microsoft.com/office/drawing/2014/main" id="{D737F6B7-92A4-5E75-3729-BE22CD0B0FBA}"/>
                </a:ext>
              </a:extLst>
            </p:cNvPr>
            <p:cNvPicPr>
              <a:picLocks noChangeAspect="1"/>
            </p:cNvPicPr>
            <p:nvPr/>
          </p:nvPicPr>
          <p:blipFill rotWithShape="1">
            <a:blip r:embed="rId3"/>
            <a:srcRect l="47384" t="30101" r="10787" b="58323"/>
            <a:stretch/>
          </p:blipFill>
          <p:spPr>
            <a:xfrm>
              <a:off x="3254871" y="2272544"/>
              <a:ext cx="2216727" cy="793819"/>
            </a:xfrm>
            <a:prstGeom prst="rect">
              <a:avLst/>
            </a:prstGeom>
          </p:spPr>
        </p:pic>
      </p:grpSp>
    </p:spTree>
    <p:extLst>
      <p:ext uri="{BB962C8B-B14F-4D97-AF65-F5344CB8AC3E}">
        <p14:creationId xmlns:p14="http://schemas.microsoft.com/office/powerpoint/2010/main" val="2261589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22</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r>
              <a:rPr lang="en-US" sz="1600" b="1" noProof="0" dirty="0"/>
              <a:t>How National Guidelines Are Incorporated Into Care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17</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Q63. Please select the statements that best represent how you utilize these guidelines and/or pathways to manage your liver disease patients.</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718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N=320 (92 Gastroenterologists, 77 Hospital-based Specialists, 71 PCPs, 80 NPs/PAs).</a:t>
            </a:r>
          </a:p>
          <a:p>
            <a:pPr>
              <a:spcBef>
                <a:spcPts val="400"/>
              </a:spcBef>
            </a:pPr>
            <a:r>
              <a:rPr lang="en-US" sz="800" dirty="0">
                <a:solidFill>
                  <a:schemeClr val="tx1">
                    <a:lumMod val="50000"/>
                    <a:lumOff val="50000"/>
                  </a:schemeClr>
                </a:solidFill>
              </a:rPr>
              <a:t>*This number is statistically significant at 95% confidence versus last year. </a:t>
            </a:r>
          </a:p>
          <a:p>
            <a:pPr>
              <a:spcBef>
                <a:spcPts val="400"/>
              </a:spcBef>
            </a:pPr>
            <a:r>
              <a:rPr lang="en-US" sz="800" dirty="0">
                <a:solidFill>
                  <a:schemeClr val="tx1">
                    <a:lumMod val="50000"/>
                    <a:lumOff val="50000"/>
                  </a:schemeClr>
                </a:solidFill>
              </a:rPr>
              <a:t>Values in parentheses indicate percent change from 2022.</a:t>
            </a:r>
          </a:p>
        </p:txBody>
      </p:sp>
      <p:grpSp>
        <p:nvGrpSpPr>
          <p:cNvPr id="19" name="Group 18">
            <a:extLst>
              <a:ext uri="{FF2B5EF4-FFF2-40B4-BE49-F238E27FC236}">
                <a16:creationId xmlns:a16="http://schemas.microsoft.com/office/drawing/2014/main" id="{284085D5-EB8B-A849-24F7-E7567B6F2179}"/>
              </a:ext>
            </a:extLst>
          </p:cNvPr>
          <p:cNvGrpSpPr/>
          <p:nvPr/>
        </p:nvGrpSpPr>
        <p:grpSpPr>
          <a:xfrm>
            <a:off x="0" y="3789811"/>
            <a:ext cx="9144000" cy="2149557"/>
            <a:chOff x="1153550" y="2765797"/>
            <a:chExt cx="9144000" cy="2149557"/>
          </a:xfrm>
        </p:grpSpPr>
        <p:sp>
          <p:nvSpPr>
            <p:cNvPr id="17" name="object 5">
              <a:extLst>
                <a:ext uri="{FF2B5EF4-FFF2-40B4-BE49-F238E27FC236}">
                  <a16:creationId xmlns:a16="http://schemas.microsoft.com/office/drawing/2014/main" id="{46F55375-572C-7145-2A70-CCADB804D885}"/>
                </a:ext>
              </a:extLst>
            </p:cNvPr>
            <p:cNvSpPr/>
            <p:nvPr/>
          </p:nvSpPr>
          <p:spPr>
            <a:xfrm>
              <a:off x="1153550" y="2765797"/>
              <a:ext cx="9144000" cy="214955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89487F62-8B16-158C-22B5-F166BA0D24C3}"/>
                </a:ext>
              </a:extLst>
            </p:cNvPr>
            <p:cNvSpPr txBox="1"/>
            <p:nvPr/>
          </p:nvSpPr>
          <p:spPr>
            <a:xfrm>
              <a:off x="1782199" y="2894896"/>
              <a:ext cx="8099715" cy="1925912"/>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Of those who said they utilize national guidelines for liver disease care management (N=320), 56% of respondents say they are interested in these guidelines but not sure how to translate the information into daily practice, a statistically significant increase of 332% versus last year.</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35% of respondents report that national guidelines have been incorporated into their electronic health record (EHR) system, a statistically significant increase of 102% over last year.</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In telephone interviews, respondents felt that improvements needed to be made to national guidelines, which included:</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The use of noninvasive tests for a definitive NASH or NAFLD diagnosis</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Making the guidelines less “academic” and more user-friendly in the clinical setting</a:t>
              </a:r>
              <a:endParaRPr lang="en-US" sz="1100" dirty="0">
                <a:solidFill>
                  <a:srgbClr val="0C73B1"/>
                </a:solidFill>
                <a:latin typeface="+mj-lt"/>
                <a:cs typeface="OpenSans-Semibold"/>
              </a:endParaRPr>
            </a:p>
          </p:txBody>
        </p:sp>
      </p:grpSp>
      <p:pic>
        <p:nvPicPr>
          <p:cNvPr id="4" name="Picture 3" descr="A screenshot of a computer screen&#10;&#10;Description automatically generated">
            <a:extLst>
              <a:ext uri="{FF2B5EF4-FFF2-40B4-BE49-F238E27FC236}">
                <a16:creationId xmlns:a16="http://schemas.microsoft.com/office/drawing/2014/main" id="{17AD85EE-FAE7-0823-32FD-7CF788C0A357}"/>
              </a:ext>
            </a:extLst>
          </p:cNvPr>
          <p:cNvPicPr>
            <a:picLocks noChangeAspect="1"/>
          </p:cNvPicPr>
          <p:nvPr/>
        </p:nvPicPr>
        <p:blipFill rotWithShape="1">
          <a:blip r:embed="rId3"/>
          <a:srcRect l="7386" t="43243" r="11046" b="34545"/>
          <a:stretch/>
        </p:blipFill>
        <p:spPr>
          <a:xfrm>
            <a:off x="628648" y="1343362"/>
            <a:ext cx="6897671" cy="2430721"/>
          </a:xfrm>
          <a:prstGeom prst="rect">
            <a:avLst/>
          </a:prstGeom>
        </p:spPr>
      </p:pic>
    </p:spTree>
    <p:extLst>
      <p:ext uri="{BB962C8B-B14F-4D97-AF65-F5344CB8AC3E}">
        <p14:creationId xmlns:p14="http://schemas.microsoft.com/office/powerpoint/2010/main" val="1529385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23</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989349"/>
          </a:xfrm>
        </p:spPr>
        <p:txBody>
          <a:bodyPr>
            <a:noAutofit/>
          </a:bodyPr>
          <a:lstStyle/>
          <a:p>
            <a:r>
              <a:rPr lang="en-US" sz="1600" b="1" noProof="0" dirty="0"/>
              <a:t>Factors Important in Driving Provider Utilization of Guidelines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18</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Q12. Please rate the following factors in order of their importance in driving provider use and adoption of chronic liver disease guidelines. Please use a 7-point scale, where 1=not at all important and 7=very important.</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971866"/>
            <a:ext cx="7973616" cy="56122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9" name="Group 18">
            <a:extLst>
              <a:ext uri="{FF2B5EF4-FFF2-40B4-BE49-F238E27FC236}">
                <a16:creationId xmlns:a16="http://schemas.microsoft.com/office/drawing/2014/main" id="{284085D5-EB8B-A849-24F7-E7567B6F2179}"/>
              </a:ext>
            </a:extLst>
          </p:cNvPr>
          <p:cNvGrpSpPr/>
          <p:nvPr/>
        </p:nvGrpSpPr>
        <p:grpSpPr>
          <a:xfrm>
            <a:off x="0" y="5288020"/>
            <a:ext cx="9144000" cy="519457"/>
            <a:chOff x="1153550" y="4330266"/>
            <a:chExt cx="9144000" cy="519457"/>
          </a:xfrm>
        </p:grpSpPr>
        <p:sp>
          <p:nvSpPr>
            <p:cNvPr id="17" name="object 5">
              <a:extLst>
                <a:ext uri="{FF2B5EF4-FFF2-40B4-BE49-F238E27FC236}">
                  <a16:creationId xmlns:a16="http://schemas.microsoft.com/office/drawing/2014/main" id="{46F55375-572C-7145-2A70-CCADB804D885}"/>
                </a:ext>
              </a:extLst>
            </p:cNvPr>
            <p:cNvSpPr/>
            <p:nvPr/>
          </p:nvSpPr>
          <p:spPr>
            <a:xfrm>
              <a:off x="1153550" y="4330266"/>
              <a:ext cx="9144000" cy="51945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8" name="TextBox 17">
              <a:extLst>
                <a:ext uri="{FF2B5EF4-FFF2-40B4-BE49-F238E27FC236}">
                  <a16:creationId xmlns:a16="http://schemas.microsoft.com/office/drawing/2014/main" id="{89487F62-8B16-158C-22B5-F166BA0D24C3}"/>
                </a:ext>
              </a:extLst>
            </p:cNvPr>
            <p:cNvSpPr txBox="1"/>
            <p:nvPr/>
          </p:nvSpPr>
          <p:spPr>
            <a:xfrm>
              <a:off x="1782199" y="4463673"/>
              <a:ext cx="8099715" cy="271613"/>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80% of respondents report improving CLD patient outcomes as being the most important reason to adopt guidelines.</a:t>
              </a:r>
            </a:p>
          </p:txBody>
        </p:sp>
      </p:grpSp>
      <p:pic>
        <p:nvPicPr>
          <p:cNvPr id="5" name="Picture 4" descr="A screenshot of a computer screen&#10;&#10;Description automatically generated">
            <a:extLst>
              <a:ext uri="{FF2B5EF4-FFF2-40B4-BE49-F238E27FC236}">
                <a16:creationId xmlns:a16="http://schemas.microsoft.com/office/drawing/2014/main" id="{A534A4AF-13DF-5B4D-ADA9-12058CC4922F}"/>
              </a:ext>
            </a:extLst>
          </p:cNvPr>
          <p:cNvPicPr>
            <a:picLocks noChangeAspect="1"/>
          </p:cNvPicPr>
          <p:nvPr/>
        </p:nvPicPr>
        <p:blipFill rotWithShape="1">
          <a:blip r:embed="rId3"/>
          <a:srcRect l="5033" t="26243" r="12092" b="39798"/>
          <a:stretch/>
        </p:blipFill>
        <p:spPr>
          <a:xfrm>
            <a:off x="748145" y="1491471"/>
            <a:ext cx="7005128" cy="3714702"/>
          </a:xfrm>
          <a:prstGeom prst="rect">
            <a:avLst/>
          </a:prstGeom>
        </p:spPr>
      </p:pic>
    </p:spTree>
    <p:extLst>
      <p:ext uri="{BB962C8B-B14F-4D97-AF65-F5344CB8AC3E}">
        <p14:creationId xmlns:p14="http://schemas.microsoft.com/office/powerpoint/2010/main" val="556188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24</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spc="-20" noProof="0" dirty="0"/>
              <a:t>Organizations Who Have Written Guidance and/or Quality Measures for Liver Diseases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19</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2585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Q4. Does your organization have written guidance or quality measures for the following diseases of the liver?</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759300"/>
            <a:ext cx="7973616" cy="77379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 </a:t>
            </a:r>
          </a:p>
          <a:p>
            <a:pPr>
              <a:spcBef>
                <a:spcPts val="400"/>
              </a:spcBef>
            </a:pPr>
            <a:r>
              <a:rPr lang="en-US" sz="800" dirty="0">
                <a:solidFill>
                  <a:schemeClr val="tx1">
                    <a:lumMod val="50000"/>
                    <a:lumOff val="50000"/>
                  </a:schemeClr>
                </a:solidFill>
              </a:rPr>
              <a:t>*This number is statistically significant at 95% confidence versus PCPs and Hospital-based Specialists.</a:t>
            </a:r>
          </a:p>
          <a:p>
            <a:pPr>
              <a:spcBef>
                <a:spcPts val="400"/>
              </a:spcBef>
            </a:pPr>
            <a:r>
              <a:rPr lang="en-US" sz="800" dirty="0">
                <a:solidFill>
                  <a:schemeClr val="tx1">
                    <a:lumMod val="50000"/>
                    <a:lumOff val="50000"/>
                  </a:schemeClr>
                </a:solidFill>
              </a:rPr>
              <a:t>†This number is statistically significant at 95% confidence versus Hospital-based Specialists and Gastroenterologists.</a:t>
            </a:r>
          </a:p>
          <a:p>
            <a:pPr>
              <a:spcBef>
                <a:spcPts val="400"/>
              </a:spcBef>
            </a:pPr>
            <a:r>
              <a:rPr lang="en-US" sz="800" dirty="0">
                <a:solidFill>
                  <a:schemeClr val="tx1">
                    <a:lumMod val="50000"/>
                    <a:lumOff val="50000"/>
                  </a:schemeClr>
                </a:solidFill>
              </a:rPr>
              <a:t>‡This number is statistically significant at 95% confidence versus Hospital-based Specialists.</a:t>
            </a:r>
          </a:p>
        </p:txBody>
      </p:sp>
      <p:grpSp>
        <p:nvGrpSpPr>
          <p:cNvPr id="10" name="Group 9">
            <a:extLst>
              <a:ext uri="{FF2B5EF4-FFF2-40B4-BE49-F238E27FC236}">
                <a16:creationId xmlns:a16="http://schemas.microsoft.com/office/drawing/2014/main" id="{79617FBC-BAA5-019F-A3EA-CC2308E2D957}"/>
              </a:ext>
            </a:extLst>
          </p:cNvPr>
          <p:cNvGrpSpPr/>
          <p:nvPr/>
        </p:nvGrpSpPr>
        <p:grpSpPr>
          <a:xfrm>
            <a:off x="309168" y="1278588"/>
            <a:ext cx="5473019" cy="4396885"/>
            <a:chOff x="512619" y="1691268"/>
            <a:chExt cx="4326081" cy="3475464"/>
          </a:xfrm>
        </p:grpSpPr>
        <p:pic>
          <p:nvPicPr>
            <p:cNvPr id="4" name="Picture 3">
              <a:extLst>
                <a:ext uri="{FF2B5EF4-FFF2-40B4-BE49-F238E27FC236}">
                  <a16:creationId xmlns:a16="http://schemas.microsoft.com/office/drawing/2014/main" id="{9D98DCB2-0CE1-A334-54C0-55E374D4CFD5}"/>
                </a:ext>
              </a:extLst>
            </p:cNvPr>
            <p:cNvPicPr>
              <a:picLocks noChangeAspect="1"/>
            </p:cNvPicPr>
            <p:nvPr/>
          </p:nvPicPr>
          <p:blipFill rotWithShape="1">
            <a:blip r:embed="rId3"/>
            <a:srcRect l="4198" t="36834" r="16847" b="12489"/>
            <a:stretch/>
          </p:blipFill>
          <p:spPr>
            <a:xfrm>
              <a:off x="512619" y="1691268"/>
              <a:ext cx="4184072" cy="3475464"/>
            </a:xfrm>
            <a:prstGeom prst="rect">
              <a:avLst/>
            </a:prstGeom>
          </p:spPr>
        </p:pic>
        <p:sp>
          <p:nvSpPr>
            <p:cNvPr id="9" name="Rectangle 8">
              <a:extLst>
                <a:ext uri="{FF2B5EF4-FFF2-40B4-BE49-F238E27FC236}">
                  <a16:creationId xmlns:a16="http://schemas.microsoft.com/office/drawing/2014/main" id="{B091CD0A-2E03-C786-4121-45C1DA7DD775}"/>
                </a:ext>
              </a:extLst>
            </p:cNvPr>
            <p:cNvSpPr/>
            <p:nvPr/>
          </p:nvSpPr>
          <p:spPr>
            <a:xfrm>
              <a:off x="3865418" y="1769731"/>
              <a:ext cx="973282" cy="22203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1" name="Picture 10" descr="A screenshot of a graph&#10;&#10;Description automatically generated">
            <a:extLst>
              <a:ext uri="{FF2B5EF4-FFF2-40B4-BE49-F238E27FC236}">
                <a16:creationId xmlns:a16="http://schemas.microsoft.com/office/drawing/2014/main" id="{1A13F73F-DABA-7E2F-2F8F-3266739E8BE2}"/>
              </a:ext>
            </a:extLst>
          </p:cNvPr>
          <p:cNvPicPr>
            <a:picLocks noChangeAspect="1"/>
          </p:cNvPicPr>
          <p:nvPr/>
        </p:nvPicPr>
        <p:blipFill rotWithShape="1">
          <a:blip r:embed="rId4"/>
          <a:srcRect l="65920" t="25376" r="10325" b="63030"/>
          <a:stretch/>
        </p:blipFill>
        <p:spPr>
          <a:xfrm>
            <a:off x="5037613" y="1278588"/>
            <a:ext cx="1981607" cy="1251550"/>
          </a:xfrm>
          <a:prstGeom prst="rect">
            <a:avLst/>
          </a:prstGeom>
        </p:spPr>
      </p:pic>
      <p:grpSp>
        <p:nvGrpSpPr>
          <p:cNvPr id="12" name="Group 11">
            <a:extLst>
              <a:ext uri="{FF2B5EF4-FFF2-40B4-BE49-F238E27FC236}">
                <a16:creationId xmlns:a16="http://schemas.microsoft.com/office/drawing/2014/main" id="{2A47E6DA-379A-DA1C-33E0-6384F5ADF401}"/>
              </a:ext>
            </a:extLst>
          </p:cNvPr>
          <p:cNvGrpSpPr/>
          <p:nvPr/>
        </p:nvGrpSpPr>
        <p:grpSpPr>
          <a:xfrm>
            <a:off x="4949690" y="2635709"/>
            <a:ext cx="4194310" cy="2429669"/>
            <a:chOff x="5725550" y="2710378"/>
            <a:chExt cx="4194310" cy="2575543"/>
          </a:xfrm>
        </p:grpSpPr>
        <p:sp>
          <p:nvSpPr>
            <p:cNvPr id="13" name="object 5">
              <a:extLst>
                <a:ext uri="{FF2B5EF4-FFF2-40B4-BE49-F238E27FC236}">
                  <a16:creationId xmlns:a16="http://schemas.microsoft.com/office/drawing/2014/main" id="{6BC4E430-FB68-4374-08FD-6C3C1F8ABC93}"/>
                </a:ext>
              </a:extLst>
            </p:cNvPr>
            <p:cNvSpPr/>
            <p:nvPr/>
          </p:nvSpPr>
          <p:spPr>
            <a:xfrm>
              <a:off x="5725550" y="2710378"/>
              <a:ext cx="4194310" cy="2504324"/>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5" name="TextBox 14">
              <a:extLst>
                <a:ext uri="{FF2B5EF4-FFF2-40B4-BE49-F238E27FC236}">
                  <a16:creationId xmlns:a16="http://schemas.microsoft.com/office/drawing/2014/main" id="{5717A36A-1FF7-D49D-9F67-6D05F61B94D2}"/>
                </a:ext>
              </a:extLst>
            </p:cNvPr>
            <p:cNvSpPr txBox="1"/>
            <p:nvPr/>
          </p:nvSpPr>
          <p:spPr>
            <a:xfrm>
              <a:off x="5813473" y="2785262"/>
              <a:ext cx="3797219" cy="2500659"/>
            </a:xfrm>
            <a:prstGeom prst="rect">
              <a:avLst/>
            </a:prstGeom>
            <a:noFill/>
          </p:spPr>
          <p:txBody>
            <a:bodyPr wrap="square">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Overall, 42% of all respondents report having written guidance and/or quality metrics in their organizations.</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Guidelines for cirrhosis appear most frequently in gastroenterologist and hospital-based specialist organizations, while PCPs and NPs/PAs most frequently have guidelines for viral hepatitis.</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Overall, written guidance and/or quality metrics are more prevalent for cirrhosis in respondents who are in urban/suburban locations versus rural (44% versus 25%, respectively, at 95% confidence).</a:t>
              </a:r>
            </a:p>
            <a:p>
              <a:pPr marL="12699" marR="0" lvl="0" indent="0" algn="l" defTabSz="457200" rtl="0" eaLnBrk="1" fontAlgn="auto" latinLnBrk="0" hangingPunct="1">
                <a:lnSpc>
                  <a:spcPts val="1480"/>
                </a:lnSpc>
                <a:spcBef>
                  <a:spcPts val="600"/>
                </a:spcBef>
                <a:spcAft>
                  <a:spcPts val="0"/>
                </a:spcAft>
                <a:buClrTx/>
                <a:buSzTx/>
                <a:buFontTx/>
                <a:buNone/>
                <a:tabLst/>
                <a:defRPr/>
              </a:pPr>
              <a:endPar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endParaRPr>
            </a:p>
          </p:txBody>
        </p:sp>
      </p:grpSp>
    </p:spTree>
    <p:extLst>
      <p:ext uri="{BB962C8B-B14F-4D97-AF65-F5344CB8AC3E}">
        <p14:creationId xmlns:p14="http://schemas.microsoft.com/office/powerpoint/2010/main" val="2625161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FC2765-B585-DFAC-96E7-CD033406D9BC}"/>
              </a:ext>
            </a:extLst>
          </p:cNvPr>
          <p:cNvGrpSpPr/>
          <p:nvPr/>
        </p:nvGrpSpPr>
        <p:grpSpPr>
          <a:xfrm>
            <a:off x="437832" y="1761121"/>
            <a:ext cx="6950603" cy="3736535"/>
            <a:chOff x="309167" y="1764373"/>
            <a:chExt cx="6060523" cy="3258042"/>
          </a:xfrm>
        </p:grpSpPr>
        <p:pic>
          <p:nvPicPr>
            <p:cNvPr id="5" name="Picture 4" descr="A screenshot of a black and blue chart&#10;&#10;Description automatically generated">
              <a:extLst>
                <a:ext uri="{FF2B5EF4-FFF2-40B4-BE49-F238E27FC236}">
                  <a16:creationId xmlns:a16="http://schemas.microsoft.com/office/drawing/2014/main" id="{C2F5E1EB-B59C-D0AD-9A68-BB5E2DBDBA52}"/>
                </a:ext>
              </a:extLst>
            </p:cNvPr>
            <p:cNvPicPr>
              <a:picLocks noChangeAspect="1"/>
            </p:cNvPicPr>
            <p:nvPr/>
          </p:nvPicPr>
          <p:blipFill rotWithShape="1">
            <a:blip r:embed="rId3"/>
            <a:srcRect l="7647" t="50000" r="24118" b="20115"/>
            <a:stretch/>
          </p:blipFill>
          <p:spPr>
            <a:xfrm>
              <a:off x="309167" y="1764373"/>
              <a:ext cx="5748301" cy="3258042"/>
            </a:xfrm>
            <a:prstGeom prst="rect">
              <a:avLst/>
            </a:prstGeom>
          </p:spPr>
        </p:pic>
        <p:sp>
          <p:nvSpPr>
            <p:cNvPr id="8" name="Rectangle 7">
              <a:extLst>
                <a:ext uri="{FF2B5EF4-FFF2-40B4-BE49-F238E27FC236}">
                  <a16:creationId xmlns:a16="http://schemas.microsoft.com/office/drawing/2014/main" id="{C2BD7ADD-208F-FA22-C9A3-8E8DAEED8F39}"/>
                </a:ext>
              </a:extLst>
            </p:cNvPr>
            <p:cNvSpPr/>
            <p:nvPr/>
          </p:nvSpPr>
          <p:spPr>
            <a:xfrm>
              <a:off x="5138370" y="2175234"/>
              <a:ext cx="1231320" cy="15699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25</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spc="-20" noProof="0" dirty="0"/>
              <a:t>Utilization of the APRI Score to Identify NASH/NAFLD and Disease Progression</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20</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590931"/>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Q3.10. In your practice setting, do you utilize an APRI (ALT-to-platelet ratio index) Score to identify the following patients: (A) Used to screen general patient population for NASH or NAFLD (B) Used to screen current NASH/NAFLD patients for advancing disease?</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28650" y="5264926"/>
            <a:ext cx="7973616" cy="77379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Hospital-based Specialists.</a:t>
            </a:r>
          </a:p>
        </p:txBody>
      </p:sp>
      <p:grpSp>
        <p:nvGrpSpPr>
          <p:cNvPr id="12" name="Group 11">
            <a:extLst>
              <a:ext uri="{FF2B5EF4-FFF2-40B4-BE49-F238E27FC236}">
                <a16:creationId xmlns:a16="http://schemas.microsoft.com/office/drawing/2014/main" id="{2A47E6DA-379A-DA1C-33E0-6384F5ADF401}"/>
              </a:ext>
            </a:extLst>
          </p:cNvPr>
          <p:cNvGrpSpPr/>
          <p:nvPr/>
        </p:nvGrpSpPr>
        <p:grpSpPr>
          <a:xfrm>
            <a:off x="6206837" y="2304305"/>
            <a:ext cx="2937163" cy="1800494"/>
            <a:chOff x="6072754" y="2710378"/>
            <a:chExt cx="2937163" cy="1800494"/>
          </a:xfrm>
        </p:grpSpPr>
        <p:sp>
          <p:nvSpPr>
            <p:cNvPr id="13" name="object 5">
              <a:extLst>
                <a:ext uri="{FF2B5EF4-FFF2-40B4-BE49-F238E27FC236}">
                  <a16:creationId xmlns:a16="http://schemas.microsoft.com/office/drawing/2014/main" id="{6BC4E430-FB68-4374-08FD-6C3C1F8ABC93}"/>
                </a:ext>
              </a:extLst>
            </p:cNvPr>
            <p:cNvSpPr/>
            <p:nvPr/>
          </p:nvSpPr>
          <p:spPr>
            <a:xfrm>
              <a:off x="6072754" y="2710378"/>
              <a:ext cx="2937163" cy="1800494"/>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5" name="TextBox 14">
              <a:extLst>
                <a:ext uri="{FF2B5EF4-FFF2-40B4-BE49-F238E27FC236}">
                  <a16:creationId xmlns:a16="http://schemas.microsoft.com/office/drawing/2014/main" id="{5717A36A-1FF7-D49D-9F67-6D05F61B94D2}"/>
                </a:ext>
              </a:extLst>
            </p:cNvPr>
            <p:cNvSpPr txBox="1"/>
            <p:nvPr/>
          </p:nvSpPr>
          <p:spPr>
            <a:xfrm>
              <a:off x="6316271" y="2903486"/>
              <a:ext cx="2151912" cy="1425775"/>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43% of respondents utilize the APRI Score test to identify NASH or NAFLD patients, and 48% used the test to identify disease progression (eg, fibrosis, cirrhosis) in this patient population.</a:t>
              </a:r>
            </a:p>
          </p:txBody>
        </p:sp>
      </p:grpSp>
    </p:spTree>
    <p:extLst>
      <p:ext uri="{BB962C8B-B14F-4D97-AF65-F5344CB8AC3E}">
        <p14:creationId xmlns:p14="http://schemas.microsoft.com/office/powerpoint/2010/main" val="37466195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1BBC641-697D-220E-CF83-833F25097FA8}"/>
              </a:ext>
            </a:extLst>
          </p:cNvPr>
          <p:cNvGrpSpPr/>
          <p:nvPr/>
        </p:nvGrpSpPr>
        <p:grpSpPr>
          <a:xfrm>
            <a:off x="401780" y="1332944"/>
            <a:ext cx="6913420" cy="5265389"/>
            <a:chOff x="415635" y="1374509"/>
            <a:chExt cx="6664038" cy="5075455"/>
          </a:xfrm>
        </p:grpSpPr>
        <p:pic>
          <p:nvPicPr>
            <p:cNvPr id="4" name="Picture 3" descr="A screenshot of a computer screen&#10;&#10;Description automatically generated">
              <a:extLst>
                <a:ext uri="{FF2B5EF4-FFF2-40B4-BE49-F238E27FC236}">
                  <a16:creationId xmlns:a16="http://schemas.microsoft.com/office/drawing/2014/main" id="{D48E1266-7CF4-958F-2729-89ED120A0E42}"/>
                </a:ext>
              </a:extLst>
            </p:cNvPr>
            <p:cNvPicPr>
              <a:picLocks noChangeAspect="1"/>
            </p:cNvPicPr>
            <p:nvPr/>
          </p:nvPicPr>
          <p:blipFill rotWithShape="1">
            <a:blip r:embed="rId3"/>
            <a:srcRect l="5817" t="23434" r="5817" b="23636"/>
            <a:stretch/>
          </p:blipFill>
          <p:spPr>
            <a:xfrm>
              <a:off x="415635" y="1374509"/>
              <a:ext cx="6547722" cy="5075455"/>
            </a:xfrm>
            <a:prstGeom prst="rect">
              <a:avLst/>
            </a:prstGeom>
          </p:spPr>
        </p:pic>
        <p:sp>
          <p:nvSpPr>
            <p:cNvPr id="10" name="Rectangle 9">
              <a:extLst>
                <a:ext uri="{FF2B5EF4-FFF2-40B4-BE49-F238E27FC236}">
                  <a16:creationId xmlns:a16="http://schemas.microsoft.com/office/drawing/2014/main" id="{F62B7E89-05A4-61F2-E070-9A060E75F5AC}"/>
                </a:ext>
              </a:extLst>
            </p:cNvPr>
            <p:cNvSpPr/>
            <p:nvPr/>
          </p:nvSpPr>
          <p:spPr>
            <a:xfrm>
              <a:off x="5485395" y="1823585"/>
              <a:ext cx="1594278" cy="15015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26</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spc="-20" noProof="0" dirty="0"/>
              <a:t>Respondent Agreement With the Following Statements per NAFLD Patient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21</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Q3.11. Please indicate whether you agree or disagree with the following statements pertaining to the management of patients with NASH/NAFLD. Please use a 7-point scale, where 1=do not agree at all and 7=strongly agree.</a:t>
            </a:r>
          </a:p>
        </p:txBody>
      </p:sp>
      <p:sp>
        <p:nvSpPr>
          <p:cNvPr id="2" name="Text Placeholder 8">
            <a:extLst>
              <a:ext uri="{FF2B5EF4-FFF2-40B4-BE49-F238E27FC236}">
                <a16:creationId xmlns:a16="http://schemas.microsoft.com/office/drawing/2014/main" id="{6242B678-E0C8-029D-7B6E-7EF3B551A45B}"/>
              </a:ext>
            </a:extLst>
          </p:cNvPr>
          <p:cNvSpPr txBox="1">
            <a:spLocks/>
          </p:cNvSpPr>
          <p:nvPr/>
        </p:nvSpPr>
        <p:spPr>
          <a:xfrm>
            <a:off x="6456218" y="3507880"/>
            <a:ext cx="2146048" cy="2324794"/>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PCPs.</a:t>
            </a:r>
          </a:p>
          <a:p>
            <a:pPr>
              <a:spcBef>
                <a:spcPts val="400"/>
              </a:spcBef>
            </a:pPr>
            <a:r>
              <a:rPr lang="en-US" sz="800" dirty="0">
                <a:solidFill>
                  <a:schemeClr val="tx1">
                    <a:lumMod val="50000"/>
                    <a:lumOff val="50000"/>
                  </a:schemeClr>
                </a:solidFill>
              </a:rPr>
              <a:t>†This number is statistically significant at 95% confidence versus all others.</a:t>
            </a:r>
          </a:p>
          <a:p>
            <a:pPr>
              <a:spcBef>
                <a:spcPts val="400"/>
              </a:spcBef>
            </a:pPr>
            <a:r>
              <a:rPr lang="en-US" sz="800" dirty="0">
                <a:solidFill>
                  <a:schemeClr val="tx1">
                    <a:lumMod val="50000"/>
                    <a:lumOff val="50000"/>
                  </a:schemeClr>
                </a:solidFill>
              </a:rPr>
              <a:t>‡This number is statistically significant at 95% confidence versus PCPs and NPs/PAs.</a:t>
            </a:r>
          </a:p>
          <a:p>
            <a:pPr>
              <a:spcBef>
                <a:spcPts val="400"/>
              </a:spcBef>
            </a:pPr>
            <a:r>
              <a:rPr lang="en-US" sz="800" dirty="0">
                <a:solidFill>
                  <a:schemeClr val="tx1">
                    <a:lumMod val="50000"/>
                    <a:lumOff val="50000"/>
                  </a:schemeClr>
                </a:solidFill>
              </a:rPr>
              <a:t>This question was adapted using the American Gastroenterological Association’s best-practice guidelines for the management of NAFLD in lean individuals.</a:t>
            </a:r>
            <a:endParaRPr lang="en-US" sz="800" dirty="0">
              <a:solidFill>
                <a:srgbClr val="FF0000"/>
              </a:solidFill>
            </a:endParaRPr>
          </a:p>
        </p:txBody>
      </p:sp>
      <p:pic>
        <p:nvPicPr>
          <p:cNvPr id="9" name="Picture 8" descr="A screenshot of a computer screen&#10;&#10;Description automatically generated">
            <a:extLst>
              <a:ext uri="{FF2B5EF4-FFF2-40B4-BE49-F238E27FC236}">
                <a16:creationId xmlns:a16="http://schemas.microsoft.com/office/drawing/2014/main" id="{018BB670-02FF-7D73-5B0B-8E0E1D4F38C5}"/>
              </a:ext>
            </a:extLst>
          </p:cNvPr>
          <p:cNvPicPr>
            <a:picLocks noChangeAspect="1"/>
          </p:cNvPicPr>
          <p:nvPr/>
        </p:nvPicPr>
        <p:blipFill rotWithShape="1">
          <a:blip r:embed="rId3"/>
          <a:srcRect l="75185" t="28460" r="5817" b="57236"/>
          <a:stretch/>
        </p:blipFill>
        <p:spPr>
          <a:xfrm>
            <a:off x="6350407" y="1858742"/>
            <a:ext cx="1688248" cy="1644973"/>
          </a:xfrm>
          <a:prstGeom prst="rect">
            <a:avLst/>
          </a:prstGeom>
        </p:spPr>
      </p:pic>
    </p:spTree>
    <p:extLst>
      <p:ext uri="{BB962C8B-B14F-4D97-AF65-F5344CB8AC3E}">
        <p14:creationId xmlns:p14="http://schemas.microsoft.com/office/powerpoint/2010/main" val="280756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27</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noProof="0" dirty="0"/>
              <a:t>Provider Management Focus for Cirrhotic Patients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22</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4247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Q3.9. Of the cirrhotic patients that are currently in your practice, how much time do you spend on the following </a:t>
            </a:r>
            <a:b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b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3 areas of care management?</a:t>
            </a:r>
          </a:p>
        </p:txBody>
      </p:sp>
      <p:pic>
        <p:nvPicPr>
          <p:cNvPr id="5" name="Picture 4" descr="A screenshot of a computer&#10;&#10;Description automatically generated">
            <a:extLst>
              <a:ext uri="{FF2B5EF4-FFF2-40B4-BE49-F238E27FC236}">
                <a16:creationId xmlns:a16="http://schemas.microsoft.com/office/drawing/2014/main" id="{FBBA52BD-B441-8ECC-563D-EC25997A9F01}"/>
              </a:ext>
            </a:extLst>
          </p:cNvPr>
          <p:cNvPicPr>
            <a:picLocks noChangeAspect="1"/>
          </p:cNvPicPr>
          <p:nvPr/>
        </p:nvPicPr>
        <p:blipFill rotWithShape="1">
          <a:blip r:embed="rId3"/>
          <a:srcRect l="4510" t="29899" r="16275" b="36202"/>
          <a:stretch/>
        </p:blipFill>
        <p:spPr>
          <a:xfrm>
            <a:off x="373124" y="1526065"/>
            <a:ext cx="6234116" cy="3452428"/>
          </a:xfrm>
          <a:prstGeom prst="rect">
            <a:avLst/>
          </a:prstGeom>
        </p:spPr>
      </p:pic>
      <p:grpSp>
        <p:nvGrpSpPr>
          <p:cNvPr id="8" name="Group 7">
            <a:extLst>
              <a:ext uri="{FF2B5EF4-FFF2-40B4-BE49-F238E27FC236}">
                <a16:creationId xmlns:a16="http://schemas.microsoft.com/office/drawing/2014/main" id="{29BDC459-FD17-C77B-101C-26E46DB97BFB}"/>
              </a:ext>
            </a:extLst>
          </p:cNvPr>
          <p:cNvGrpSpPr/>
          <p:nvPr/>
        </p:nvGrpSpPr>
        <p:grpSpPr>
          <a:xfrm>
            <a:off x="0" y="5161195"/>
            <a:ext cx="9144000" cy="995179"/>
            <a:chOff x="5915843" y="-133336"/>
            <a:chExt cx="9144000" cy="995179"/>
          </a:xfrm>
        </p:grpSpPr>
        <p:sp>
          <p:nvSpPr>
            <p:cNvPr id="12" name="object 5">
              <a:extLst>
                <a:ext uri="{FF2B5EF4-FFF2-40B4-BE49-F238E27FC236}">
                  <a16:creationId xmlns:a16="http://schemas.microsoft.com/office/drawing/2014/main" id="{A0145F0B-5E35-4ABE-11D6-8A043B22B7BF}"/>
                </a:ext>
              </a:extLst>
            </p:cNvPr>
            <p:cNvSpPr/>
            <p:nvPr/>
          </p:nvSpPr>
          <p:spPr>
            <a:xfrm>
              <a:off x="5915843" y="-133336"/>
              <a:ext cx="9144000" cy="995179"/>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3" name="TextBox 12">
              <a:extLst>
                <a:ext uri="{FF2B5EF4-FFF2-40B4-BE49-F238E27FC236}">
                  <a16:creationId xmlns:a16="http://schemas.microsoft.com/office/drawing/2014/main" id="{366A0105-A36C-952E-C96D-9ACA0733B85A}"/>
                </a:ext>
              </a:extLst>
            </p:cNvPr>
            <p:cNvSpPr txBox="1"/>
            <p:nvPr/>
          </p:nvSpPr>
          <p:spPr>
            <a:xfrm>
              <a:off x="6544491" y="47464"/>
              <a:ext cx="7784419" cy="656334"/>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With respect to patients with cirrhosis, approximately 50% of specialist time (gastroenterologist and hospital-based specialists) is spent on symptom management and supportive care, approximately 30% on curative interventions, and the remaining time on palliative care and end-of-life planning.</a:t>
              </a:r>
            </a:p>
          </p:txBody>
        </p:sp>
      </p:grpSp>
      <p:sp>
        <p:nvSpPr>
          <p:cNvPr id="15" name="Text Placeholder 8">
            <a:extLst>
              <a:ext uri="{FF2B5EF4-FFF2-40B4-BE49-F238E27FC236}">
                <a16:creationId xmlns:a16="http://schemas.microsoft.com/office/drawing/2014/main" id="{96046D69-2DAB-C6FB-64BA-81A3A4AD3253}"/>
              </a:ext>
            </a:extLst>
          </p:cNvPr>
          <p:cNvSpPr txBox="1">
            <a:spLocks/>
          </p:cNvSpPr>
          <p:nvPr/>
        </p:nvSpPr>
        <p:spPr>
          <a:xfrm>
            <a:off x="6964794" y="2226365"/>
            <a:ext cx="1806082" cy="1590261"/>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a:t>
            </a:r>
            <a:br>
              <a:rPr lang="en-US" sz="800" dirty="0">
                <a:solidFill>
                  <a:schemeClr val="tx1">
                    <a:lumMod val="50000"/>
                    <a:lumOff val="50000"/>
                  </a:schemeClr>
                </a:solidFill>
              </a:rPr>
            </a:br>
            <a:r>
              <a:rPr lang="en-US" sz="800" dirty="0">
                <a:solidFill>
                  <a:schemeClr val="tx1">
                    <a:lumMod val="50000"/>
                    <a:lumOff val="50000"/>
                  </a:schemeClr>
                </a:solidFill>
              </a:rPr>
              <a:t>100 Hospital-based Specialists, </a:t>
            </a:r>
            <a:br>
              <a:rPr lang="en-US" sz="800" dirty="0">
                <a:solidFill>
                  <a:schemeClr val="tx1">
                    <a:lumMod val="50000"/>
                    <a:lumOff val="50000"/>
                  </a:schemeClr>
                </a:solidFill>
              </a:rPr>
            </a:br>
            <a:r>
              <a:rPr lang="en-US" sz="800" dirty="0">
                <a:solidFill>
                  <a:schemeClr val="tx1">
                    <a:lumMod val="50000"/>
                    <a:lumOff val="50000"/>
                  </a:schemeClr>
                </a:solidFill>
              </a:rPr>
              <a:t>100 PCPs, 100 NPs/PAs).</a:t>
            </a:r>
          </a:p>
          <a:p>
            <a:pPr>
              <a:spcBef>
                <a:spcPts val="400"/>
              </a:spcBef>
            </a:pPr>
            <a:r>
              <a:rPr lang="en-US" sz="800" dirty="0">
                <a:solidFill>
                  <a:schemeClr val="tx1">
                    <a:lumMod val="50000"/>
                    <a:lumOff val="50000"/>
                  </a:schemeClr>
                </a:solidFill>
              </a:rPr>
              <a:t>*This number is statistically significant at 95% confidence versus PCPs.</a:t>
            </a:r>
          </a:p>
          <a:p>
            <a:pPr>
              <a:spcBef>
                <a:spcPts val="400"/>
              </a:spcBef>
            </a:pPr>
            <a:r>
              <a:rPr lang="en-US" sz="800" dirty="0">
                <a:solidFill>
                  <a:schemeClr val="tx1">
                    <a:lumMod val="50000"/>
                    <a:lumOff val="50000"/>
                  </a:schemeClr>
                </a:solidFill>
              </a:rPr>
              <a:t>†This number is statistically significant at 95% confidence versus Gastroenterologists.</a:t>
            </a:r>
          </a:p>
          <a:p>
            <a:pPr>
              <a:spcBef>
                <a:spcPts val="400"/>
              </a:spcBef>
            </a:pPr>
            <a:r>
              <a:rPr lang="en-US" sz="800" dirty="0">
                <a:solidFill>
                  <a:schemeClr val="tx1">
                    <a:lumMod val="50000"/>
                    <a:lumOff val="50000"/>
                  </a:schemeClr>
                </a:solidFill>
              </a:rPr>
              <a:t>‡This number is statistically significant at 95% confidence versus Hospital-based Specialists and Gastroenterologists.</a:t>
            </a:r>
          </a:p>
        </p:txBody>
      </p:sp>
    </p:spTree>
    <p:extLst>
      <p:ext uri="{BB962C8B-B14F-4D97-AF65-F5344CB8AC3E}">
        <p14:creationId xmlns:p14="http://schemas.microsoft.com/office/powerpoint/2010/main" val="15632980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28</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noProof="0" dirty="0"/>
              <a:t>Provider Management for Hepatic Encephalopathy (Grade I to IV)</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23</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2585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 What is your approach to managing patients with hepatic encephalopathy (HE) by Grade I to IV?</a:t>
            </a:r>
          </a:p>
        </p:txBody>
      </p:sp>
      <p:grpSp>
        <p:nvGrpSpPr>
          <p:cNvPr id="23" name="Group 22">
            <a:extLst>
              <a:ext uri="{FF2B5EF4-FFF2-40B4-BE49-F238E27FC236}">
                <a16:creationId xmlns:a16="http://schemas.microsoft.com/office/drawing/2014/main" id="{D056D796-1EEB-E0FE-D19A-B9D2EB62F32B}"/>
              </a:ext>
            </a:extLst>
          </p:cNvPr>
          <p:cNvGrpSpPr/>
          <p:nvPr/>
        </p:nvGrpSpPr>
        <p:grpSpPr>
          <a:xfrm>
            <a:off x="-2" y="5601026"/>
            <a:ext cx="9144002" cy="742807"/>
            <a:chOff x="-2" y="5601026"/>
            <a:chExt cx="9144002" cy="742807"/>
          </a:xfrm>
        </p:grpSpPr>
        <p:sp>
          <p:nvSpPr>
            <p:cNvPr id="16" name="object 5">
              <a:extLst>
                <a:ext uri="{FF2B5EF4-FFF2-40B4-BE49-F238E27FC236}">
                  <a16:creationId xmlns:a16="http://schemas.microsoft.com/office/drawing/2014/main" id="{D636C6A0-05A0-0B48-3B1E-098AA7F4DAB5}"/>
                </a:ext>
              </a:extLst>
            </p:cNvPr>
            <p:cNvSpPr/>
            <p:nvPr/>
          </p:nvSpPr>
          <p:spPr>
            <a:xfrm>
              <a:off x="-2" y="5601026"/>
              <a:ext cx="9144002" cy="74280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3" name="TextBox 12">
              <a:extLst>
                <a:ext uri="{FF2B5EF4-FFF2-40B4-BE49-F238E27FC236}">
                  <a16:creationId xmlns:a16="http://schemas.microsoft.com/office/drawing/2014/main" id="{366A0105-A36C-952E-C96D-9ACA0733B85A}"/>
                </a:ext>
              </a:extLst>
            </p:cNvPr>
            <p:cNvSpPr txBox="1"/>
            <p:nvPr/>
          </p:nvSpPr>
          <p:spPr>
            <a:xfrm>
              <a:off x="640186" y="5735658"/>
              <a:ext cx="8120039" cy="463973"/>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This year, it was noted that NPs/PAs were sending statistically significantly more Grade I patients (+4%) and PCPs were sending more Grade II patients (+65%) to the emergency room versus the previous years (at 95% confidence).</a:t>
              </a:r>
            </a:p>
          </p:txBody>
        </p:sp>
      </p:grpSp>
      <p:sp>
        <p:nvSpPr>
          <p:cNvPr id="15" name="Text Placeholder 8">
            <a:extLst>
              <a:ext uri="{FF2B5EF4-FFF2-40B4-BE49-F238E27FC236}">
                <a16:creationId xmlns:a16="http://schemas.microsoft.com/office/drawing/2014/main" id="{96046D69-2DAB-C6FB-64BA-81A3A4AD3253}"/>
              </a:ext>
            </a:extLst>
          </p:cNvPr>
          <p:cNvSpPr txBox="1">
            <a:spLocks/>
          </p:cNvSpPr>
          <p:nvPr/>
        </p:nvSpPr>
        <p:spPr>
          <a:xfrm>
            <a:off x="5868537" y="4142377"/>
            <a:ext cx="2745265" cy="1281306"/>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N=200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†This number is statistically significant (at 95% confidence) versus PCPs.</a:t>
            </a:r>
          </a:p>
          <a:p>
            <a:pPr>
              <a:spcBef>
                <a:spcPts val="400"/>
              </a:spcBef>
            </a:pPr>
            <a:r>
              <a:rPr lang="en-US" sz="800" dirty="0">
                <a:solidFill>
                  <a:schemeClr val="tx1">
                    <a:lumMod val="50000"/>
                    <a:lumOff val="50000"/>
                  </a:schemeClr>
                </a:solidFill>
              </a:rPr>
              <a:t>Values in parentheses indicate percent change versus 2022.</a:t>
            </a:r>
          </a:p>
        </p:txBody>
      </p:sp>
      <p:pic>
        <p:nvPicPr>
          <p:cNvPr id="3" name="Picture 2" descr="A screenshot of a computer screen&#10;&#10;Description automatically generated">
            <a:extLst>
              <a:ext uri="{FF2B5EF4-FFF2-40B4-BE49-F238E27FC236}">
                <a16:creationId xmlns:a16="http://schemas.microsoft.com/office/drawing/2014/main" id="{04682FB6-3D8B-BB3F-E245-71DB7DF6AA0D}"/>
              </a:ext>
            </a:extLst>
          </p:cNvPr>
          <p:cNvPicPr>
            <a:picLocks noChangeAspect="1"/>
          </p:cNvPicPr>
          <p:nvPr/>
        </p:nvPicPr>
        <p:blipFill rotWithShape="1">
          <a:blip r:embed="rId3"/>
          <a:srcRect l="8066" t="40579" r="24471" b="17769"/>
          <a:stretch/>
        </p:blipFill>
        <p:spPr>
          <a:xfrm>
            <a:off x="357434" y="1320685"/>
            <a:ext cx="5074777" cy="4054751"/>
          </a:xfrm>
          <a:prstGeom prst="rect">
            <a:avLst/>
          </a:prstGeom>
        </p:spPr>
      </p:pic>
      <p:grpSp>
        <p:nvGrpSpPr>
          <p:cNvPr id="19" name="Group 18">
            <a:extLst>
              <a:ext uri="{FF2B5EF4-FFF2-40B4-BE49-F238E27FC236}">
                <a16:creationId xmlns:a16="http://schemas.microsoft.com/office/drawing/2014/main" id="{8A03AFCA-3744-D8E3-54A8-AABC6C1315C7}"/>
              </a:ext>
            </a:extLst>
          </p:cNvPr>
          <p:cNvGrpSpPr/>
          <p:nvPr/>
        </p:nvGrpSpPr>
        <p:grpSpPr>
          <a:xfrm>
            <a:off x="5714963" y="2825808"/>
            <a:ext cx="3429037" cy="1623361"/>
            <a:chOff x="-849610" y="1839696"/>
            <a:chExt cx="3429037" cy="1623361"/>
          </a:xfrm>
        </p:grpSpPr>
        <p:sp>
          <p:nvSpPr>
            <p:cNvPr id="11" name="object 5">
              <a:extLst>
                <a:ext uri="{FF2B5EF4-FFF2-40B4-BE49-F238E27FC236}">
                  <a16:creationId xmlns:a16="http://schemas.microsoft.com/office/drawing/2014/main" id="{75964F5A-13B9-E572-85E1-C9D920094953}"/>
                </a:ext>
              </a:extLst>
            </p:cNvPr>
            <p:cNvSpPr/>
            <p:nvPr/>
          </p:nvSpPr>
          <p:spPr>
            <a:xfrm>
              <a:off x="-849610" y="1839696"/>
              <a:ext cx="3429037" cy="1623361"/>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8" name="TextBox 17">
              <a:extLst>
                <a:ext uri="{FF2B5EF4-FFF2-40B4-BE49-F238E27FC236}">
                  <a16:creationId xmlns:a16="http://schemas.microsoft.com/office/drawing/2014/main" id="{C07998C7-6BF5-A569-B307-0BD885F658D0}"/>
                </a:ext>
              </a:extLst>
            </p:cNvPr>
            <p:cNvSpPr txBox="1"/>
            <p:nvPr/>
          </p:nvSpPr>
          <p:spPr>
            <a:xfrm>
              <a:off x="-696036" y="1931972"/>
              <a:ext cx="2918029" cy="1425775"/>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The majority of Grade I patients are managed by PCPs and NPs/PAs </a:t>
              </a:r>
              <a:b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b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(60% and 57%, respectively) with patient referrals incrementally increasing for Grades II through IV. They refer the majority of Grade III/IV patients to the emergency department. </a:t>
              </a:r>
            </a:p>
          </p:txBody>
        </p:sp>
      </p:grpSp>
      <p:grpSp>
        <p:nvGrpSpPr>
          <p:cNvPr id="22" name="Group 21">
            <a:extLst>
              <a:ext uri="{FF2B5EF4-FFF2-40B4-BE49-F238E27FC236}">
                <a16:creationId xmlns:a16="http://schemas.microsoft.com/office/drawing/2014/main" id="{98B71047-81ED-B23A-9BF4-2ABC541176A7}"/>
              </a:ext>
            </a:extLst>
          </p:cNvPr>
          <p:cNvGrpSpPr/>
          <p:nvPr/>
        </p:nvGrpSpPr>
        <p:grpSpPr>
          <a:xfrm>
            <a:off x="5827593" y="1459700"/>
            <a:ext cx="1443739" cy="1274775"/>
            <a:chOff x="9064536" y="2694007"/>
            <a:chExt cx="1443739" cy="1274775"/>
          </a:xfrm>
        </p:grpSpPr>
        <p:pic>
          <p:nvPicPr>
            <p:cNvPr id="4" name="Picture 3" descr="A screenshot of a computer screen&#10;&#10;Description automatically generated">
              <a:extLst>
                <a:ext uri="{FF2B5EF4-FFF2-40B4-BE49-F238E27FC236}">
                  <a16:creationId xmlns:a16="http://schemas.microsoft.com/office/drawing/2014/main" id="{C11DCB5A-309A-82C6-6186-7DBF0F491E7B}"/>
                </a:ext>
              </a:extLst>
            </p:cNvPr>
            <p:cNvPicPr>
              <a:picLocks noChangeAspect="1"/>
            </p:cNvPicPr>
            <p:nvPr/>
          </p:nvPicPr>
          <p:blipFill rotWithShape="1">
            <a:blip r:embed="rId3"/>
            <a:srcRect l="75349" t="44283" r="5458" b="51087"/>
            <a:stretch/>
          </p:blipFill>
          <p:spPr>
            <a:xfrm>
              <a:off x="9064536" y="2694007"/>
              <a:ext cx="1443739" cy="450637"/>
            </a:xfrm>
            <a:prstGeom prst="rect">
              <a:avLst/>
            </a:prstGeom>
          </p:spPr>
        </p:pic>
        <p:pic>
          <p:nvPicPr>
            <p:cNvPr id="20" name="Picture 19" descr="A screenshot of a computer screen&#10;&#10;Description automatically generated">
              <a:extLst>
                <a:ext uri="{FF2B5EF4-FFF2-40B4-BE49-F238E27FC236}">
                  <a16:creationId xmlns:a16="http://schemas.microsoft.com/office/drawing/2014/main" id="{1A15CD06-EC5C-CD11-072F-C6094FF78D01}"/>
                </a:ext>
              </a:extLst>
            </p:cNvPr>
            <p:cNvPicPr>
              <a:picLocks noChangeAspect="1"/>
            </p:cNvPicPr>
            <p:nvPr/>
          </p:nvPicPr>
          <p:blipFill rotWithShape="1">
            <a:blip r:embed="rId3"/>
            <a:srcRect l="75349" t="52098" r="5458" b="45554"/>
            <a:stretch/>
          </p:blipFill>
          <p:spPr>
            <a:xfrm>
              <a:off x="9064536" y="3237029"/>
              <a:ext cx="1443739" cy="228600"/>
            </a:xfrm>
            <a:prstGeom prst="rect">
              <a:avLst/>
            </a:prstGeom>
          </p:spPr>
        </p:pic>
        <p:pic>
          <p:nvPicPr>
            <p:cNvPr id="21" name="Picture 20" descr="A screenshot of a computer screen&#10;&#10;Description automatically generated">
              <a:extLst>
                <a:ext uri="{FF2B5EF4-FFF2-40B4-BE49-F238E27FC236}">
                  <a16:creationId xmlns:a16="http://schemas.microsoft.com/office/drawing/2014/main" id="{C3D8A1F2-1605-7156-495C-2356FA2B88CB}"/>
                </a:ext>
              </a:extLst>
            </p:cNvPr>
            <p:cNvPicPr>
              <a:picLocks noChangeAspect="1"/>
            </p:cNvPicPr>
            <p:nvPr/>
          </p:nvPicPr>
          <p:blipFill rotWithShape="1">
            <a:blip r:embed="rId3"/>
            <a:srcRect l="75349" t="56768" r="5458" b="39016"/>
            <a:stretch/>
          </p:blipFill>
          <p:spPr>
            <a:xfrm>
              <a:off x="9064536" y="3558382"/>
              <a:ext cx="1443739" cy="410400"/>
            </a:xfrm>
            <a:prstGeom prst="rect">
              <a:avLst/>
            </a:prstGeom>
          </p:spPr>
        </p:pic>
      </p:grpSp>
    </p:spTree>
    <p:extLst>
      <p:ext uri="{BB962C8B-B14F-4D97-AF65-F5344CB8AC3E}">
        <p14:creationId xmlns:p14="http://schemas.microsoft.com/office/powerpoint/2010/main" val="588984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29</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409385" cy="541069"/>
          </a:xfrm>
        </p:spPr>
        <p:txBody>
          <a:bodyPr>
            <a:noAutofit/>
          </a:bodyPr>
          <a:lstStyle/>
          <a:p>
            <a:r>
              <a:rPr lang="en-US" sz="1600" b="1" noProof="0" dirty="0"/>
              <a:t>Factors Important in Determining Decision to Get a Referral or Consult for OHE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24</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Q37. Please rate the importance of the following factors in determining your decision to get a referral or consult for a patient who has overt hepatic encephalopathy (OHE). Please use a 7-point scale, where 1=not at all important and 7=very important.</a:t>
            </a:r>
          </a:p>
        </p:txBody>
      </p:sp>
      <p:sp>
        <p:nvSpPr>
          <p:cNvPr id="15" name="Text Placeholder 8">
            <a:extLst>
              <a:ext uri="{FF2B5EF4-FFF2-40B4-BE49-F238E27FC236}">
                <a16:creationId xmlns:a16="http://schemas.microsoft.com/office/drawing/2014/main" id="{96046D69-2DAB-C6FB-64BA-81A3A4AD3253}"/>
              </a:ext>
            </a:extLst>
          </p:cNvPr>
          <p:cNvSpPr txBox="1">
            <a:spLocks/>
          </p:cNvSpPr>
          <p:nvPr/>
        </p:nvSpPr>
        <p:spPr>
          <a:xfrm>
            <a:off x="628648" y="5939368"/>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19" name="Group 18">
            <a:extLst>
              <a:ext uri="{FF2B5EF4-FFF2-40B4-BE49-F238E27FC236}">
                <a16:creationId xmlns:a16="http://schemas.microsoft.com/office/drawing/2014/main" id="{8A03AFCA-3744-D8E3-54A8-AABC6C1315C7}"/>
              </a:ext>
            </a:extLst>
          </p:cNvPr>
          <p:cNvGrpSpPr/>
          <p:nvPr/>
        </p:nvGrpSpPr>
        <p:grpSpPr>
          <a:xfrm>
            <a:off x="6416588" y="2489456"/>
            <a:ext cx="2727411" cy="2276118"/>
            <a:chOff x="-341194" y="1839696"/>
            <a:chExt cx="2727411" cy="2276118"/>
          </a:xfrm>
        </p:grpSpPr>
        <p:sp>
          <p:nvSpPr>
            <p:cNvPr id="11" name="object 5">
              <a:extLst>
                <a:ext uri="{FF2B5EF4-FFF2-40B4-BE49-F238E27FC236}">
                  <a16:creationId xmlns:a16="http://schemas.microsoft.com/office/drawing/2014/main" id="{75964F5A-13B9-E572-85E1-C9D920094953}"/>
                </a:ext>
              </a:extLst>
            </p:cNvPr>
            <p:cNvSpPr/>
            <p:nvPr/>
          </p:nvSpPr>
          <p:spPr>
            <a:xfrm>
              <a:off x="-341194" y="1839696"/>
              <a:ext cx="2727411" cy="2276118"/>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8" name="TextBox 17">
              <a:extLst>
                <a:ext uri="{FF2B5EF4-FFF2-40B4-BE49-F238E27FC236}">
                  <a16:creationId xmlns:a16="http://schemas.microsoft.com/office/drawing/2014/main" id="{C07998C7-6BF5-A569-B307-0BD885F658D0}"/>
                </a:ext>
              </a:extLst>
            </p:cNvPr>
            <p:cNvSpPr txBox="1"/>
            <p:nvPr/>
          </p:nvSpPr>
          <p:spPr>
            <a:xfrm>
              <a:off x="-132782" y="1959268"/>
              <a:ext cx="2413033" cy="2002856"/>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79% of respondents rated worsening neurologic symptoms as the most important factor that prompts the decision to seek a referral or consult for OHE. This factor increased 12% versus 2022 (at 95% confidence) and was a result of higher importance ratings this year by the hospital-based specialists and NPs/PAs. </a:t>
              </a:r>
            </a:p>
          </p:txBody>
        </p:sp>
      </p:grpSp>
      <p:pic>
        <p:nvPicPr>
          <p:cNvPr id="5" name="Picture 4" descr="A screenshot of a computer screen&#10;&#10;Description automatically generated">
            <a:extLst>
              <a:ext uri="{FF2B5EF4-FFF2-40B4-BE49-F238E27FC236}">
                <a16:creationId xmlns:a16="http://schemas.microsoft.com/office/drawing/2014/main" id="{6B8F2C57-DAF6-0963-9787-741658A424E7}"/>
              </a:ext>
            </a:extLst>
          </p:cNvPr>
          <p:cNvPicPr>
            <a:picLocks noChangeAspect="1"/>
          </p:cNvPicPr>
          <p:nvPr/>
        </p:nvPicPr>
        <p:blipFill rotWithShape="1">
          <a:blip r:embed="rId3"/>
          <a:srcRect l="6477" t="31045" r="11370" b="25174"/>
          <a:stretch/>
        </p:blipFill>
        <p:spPr>
          <a:xfrm>
            <a:off x="270813" y="1416829"/>
            <a:ext cx="6316450" cy="4356173"/>
          </a:xfrm>
          <a:prstGeom prst="rect">
            <a:avLst/>
          </a:prstGeom>
        </p:spPr>
      </p:pic>
    </p:spTree>
    <p:extLst>
      <p:ext uri="{BB962C8B-B14F-4D97-AF65-F5344CB8AC3E}">
        <p14:creationId xmlns:p14="http://schemas.microsoft.com/office/powerpoint/2010/main" val="1923524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F4CD4B06-11CA-C073-4DF2-C146CE4AF5A0}"/>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a:t>
            </a:fld>
            <a:endParaRPr lang="en-US" dirty="0"/>
          </a:p>
        </p:txBody>
      </p:sp>
      <p:sp>
        <p:nvSpPr>
          <p:cNvPr id="7" name="Text Placeholder 6">
            <a:extLst>
              <a:ext uri="{FF2B5EF4-FFF2-40B4-BE49-F238E27FC236}">
                <a16:creationId xmlns:a16="http://schemas.microsoft.com/office/drawing/2014/main" id="{3FA62CF9-590F-87EE-8762-C55A75BBE3BC}"/>
              </a:ext>
            </a:extLst>
          </p:cNvPr>
          <p:cNvSpPr>
            <a:spLocks noGrp="1"/>
          </p:cNvSpPr>
          <p:nvPr>
            <p:ph type="body" sz="quarter" idx="10"/>
          </p:nvPr>
        </p:nvSpPr>
        <p:spPr/>
        <p:txBody>
          <a:bodyPr/>
          <a:lstStyle/>
          <a:p>
            <a:r>
              <a:rPr lang="en-US" sz="1400" b="1" dirty="0">
                <a:solidFill>
                  <a:prstClr val="black"/>
                </a:solidFill>
                <a:latin typeface="Arial" panose="020B0604020202020204"/>
              </a:rPr>
              <a:t>Figures Index </a:t>
            </a:r>
            <a:r>
              <a:rPr lang="en-US" sz="1100" dirty="0">
                <a:solidFill>
                  <a:prstClr val="black"/>
                </a:solidFill>
                <a:latin typeface="Arial" panose="020B0604020202020204"/>
              </a:rPr>
              <a:t>(cont’d)</a:t>
            </a:r>
            <a:endParaRPr lang="en-US" dirty="0"/>
          </a:p>
        </p:txBody>
      </p:sp>
      <p:graphicFrame>
        <p:nvGraphicFramePr>
          <p:cNvPr id="2" name="Table 1">
            <a:extLst>
              <a:ext uri="{FF2B5EF4-FFF2-40B4-BE49-F238E27FC236}">
                <a16:creationId xmlns:a16="http://schemas.microsoft.com/office/drawing/2014/main" id="{DF878483-3A96-32E6-2424-8C4AC14C374F}"/>
              </a:ext>
            </a:extLst>
          </p:cNvPr>
          <p:cNvGraphicFramePr>
            <a:graphicFrameLocks noGrp="1"/>
          </p:cNvGraphicFramePr>
          <p:nvPr>
            <p:extLst>
              <p:ext uri="{D42A27DB-BD31-4B8C-83A1-F6EECF244321}">
                <p14:modId xmlns:p14="http://schemas.microsoft.com/office/powerpoint/2010/main" val="1257222826"/>
              </p:ext>
            </p:extLst>
          </p:nvPr>
        </p:nvGraphicFramePr>
        <p:xfrm>
          <a:off x="628651" y="920500"/>
          <a:ext cx="7600949" cy="4423034"/>
        </p:xfrm>
        <a:graphic>
          <a:graphicData uri="http://schemas.openxmlformats.org/drawingml/2006/table">
            <a:tbl>
              <a:tblPr/>
              <a:tblGrid>
                <a:gridCol w="298449">
                  <a:extLst>
                    <a:ext uri="{9D8B030D-6E8A-4147-A177-3AD203B41FA5}">
                      <a16:colId xmlns:a16="http://schemas.microsoft.com/office/drawing/2014/main" val="1220420998"/>
                    </a:ext>
                  </a:extLst>
                </a:gridCol>
                <a:gridCol w="6388100">
                  <a:extLst>
                    <a:ext uri="{9D8B030D-6E8A-4147-A177-3AD203B41FA5}">
                      <a16:colId xmlns:a16="http://schemas.microsoft.com/office/drawing/2014/main" val="894043754"/>
                    </a:ext>
                  </a:extLst>
                </a:gridCol>
                <a:gridCol w="914400">
                  <a:extLst>
                    <a:ext uri="{9D8B030D-6E8A-4147-A177-3AD203B41FA5}">
                      <a16:colId xmlns:a16="http://schemas.microsoft.com/office/drawing/2014/main" val="681747858"/>
                    </a:ext>
                  </a:extLst>
                </a:gridCol>
              </a:tblGrid>
              <a:tr h="181294">
                <a:tc>
                  <a:txBody>
                    <a:bodyPr/>
                    <a:lstStyle/>
                    <a:p>
                      <a:pPr algn="ctr"/>
                      <a:r>
                        <a:rPr lang="en-US" sz="1000" b="1" dirty="0">
                          <a:effectLst/>
                          <a:latin typeface="+mn-lt"/>
                        </a:rPr>
                        <a:t>#</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000" b="1" dirty="0">
                          <a:effectLst/>
                          <a:latin typeface="+mn-lt"/>
                        </a:rPr>
                        <a:t>Figure Title</a:t>
                      </a:r>
                    </a:p>
                  </a:txBody>
                  <a:tcPr marL="5221" marR="0"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000" b="1" dirty="0">
                          <a:solidFill>
                            <a:srgbClr val="005084"/>
                          </a:solidFill>
                          <a:effectLst/>
                          <a:latin typeface="+mn-lt"/>
                        </a:rPr>
                        <a:t>Page Number</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0057829"/>
                  </a:ext>
                </a:extLst>
              </a:tr>
              <a:tr h="212087">
                <a:tc>
                  <a:txBody>
                    <a:bodyPr/>
                    <a:lstStyle/>
                    <a:p>
                      <a:pPr algn="ctr" rtl="0" fontAlgn="b"/>
                      <a:r>
                        <a:rPr lang="en-US" sz="1000" b="1" dirty="0">
                          <a:effectLst/>
                        </a:rPr>
                        <a:t>22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 Management Focus for Cirrhotic Patients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2091786"/>
                  </a:ext>
                </a:extLst>
              </a:tr>
              <a:tr h="212087">
                <a:tc>
                  <a:txBody>
                    <a:bodyPr/>
                    <a:lstStyle/>
                    <a:p>
                      <a:pPr algn="ctr" rtl="0" fontAlgn="b"/>
                      <a:r>
                        <a:rPr lang="en-US" sz="1000" b="1" dirty="0">
                          <a:effectLst/>
                        </a:rPr>
                        <a:t>23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 Management for Hepatic Encephalopathy (Grade I to IV)</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712488"/>
                  </a:ext>
                </a:extLst>
              </a:tr>
              <a:tr h="212087">
                <a:tc>
                  <a:txBody>
                    <a:bodyPr/>
                    <a:lstStyle/>
                    <a:p>
                      <a:pPr algn="ctr" rtl="0" fontAlgn="b"/>
                      <a:r>
                        <a:rPr lang="en-US" sz="1000" b="1" dirty="0">
                          <a:effectLst/>
                        </a:rPr>
                        <a:t>24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Factors Important in Determining Decision to Get a Referral or Consult for OHE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29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1424303"/>
                  </a:ext>
                </a:extLst>
              </a:tr>
              <a:tr h="212087">
                <a:tc>
                  <a:txBody>
                    <a:bodyPr/>
                    <a:lstStyle/>
                    <a:p>
                      <a:pPr algn="ctr" rtl="0" fontAlgn="b"/>
                      <a:r>
                        <a:rPr lang="en-US" sz="1000" b="1" dirty="0">
                          <a:effectLst/>
                        </a:rPr>
                        <a:t>25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Factors That Most Commonly Limit Duration of Treatment for the Prevention of OHE Recurrence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86568849"/>
                  </a:ext>
                </a:extLst>
              </a:tr>
              <a:tr h="212087">
                <a:tc>
                  <a:txBody>
                    <a:bodyPr/>
                    <a:lstStyle/>
                    <a:p>
                      <a:pPr algn="ctr" rtl="0" fontAlgn="b"/>
                      <a:r>
                        <a:rPr lang="en-US" sz="1000" b="1" dirty="0">
                          <a:effectLst/>
                        </a:rPr>
                        <a:t>26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Most Common Precipitating Factors in Newly Diagnosed OHE Patients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5368309"/>
                  </a:ext>
                </a:extLst>
              </a:tr>
              <a:tr h="212087">
                <a:tc>
                  <a:txBody>
                    <a:bodyPr/>
                    <a:lstStyle/>
                    <a:p>
                      <a:pPr algn="ctr" rtl="0" fontAlgn="b"/>
                      <a:r>
                        <a:rPr lang="en-US" sz="1000" b="1" dirty="0">
                          <a:effectLst/>
                        </a:rPr>
                        <a:t>27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Providers’ Adoption of Dedicated ICD-10 Code (K76.82) for the Treatment of Hepatic Encephalopathy</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3473563"/>
                  </a:ext>
                </a:extLst>
              </a:tr>
              <a:tr h="212087">
                <a:tc>
                  <a:txBody>
                    <a:bodyPr/>
                    <a:lstStyle/>
                    <a:p>
                      <a:pPr algn="ctr" rtl="0" fontAlgn="b"/>
                      <a:r>
                        <a:rPr lang="en-US" sz="1000" b="1" dirty="0">
                          <a:effectLst/>
                        </a:rPr>
                        <a:t>28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 Types Liver Disease Patients Most Commonly See Post Hospital Discharge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9341783"/>
                  </a:ext>
                </a:extLst>
              </a:tr>
              <a:tr h="212087">
                <a:tc>
                  <a:txBody>
                    <a:bodyPr/>
                    <a:lstStyle/>
                    <a:p>
                      <a:pPr algn="ctr" rtl="0" fontAlgn="b"/>
                      <a:r>
                        <a:rPr lang="en-US" sz="1000" b="1" dirty="0">
                          <a:effectLst/>
                        </a:rPr>
                        <a:t>29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Cost-related Barriers Patients Face When Filling Prescriptions Post-discharge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13414160"/>
                  </a:ext>
                </a:extLst>
              </a:tr>
              <a:tr h="212087">
                <a:tc>
                  <a:txBody>
                    <a:bodyPr/>
                    <a:lstStyle/>
                    <a:p>
                      <a:pPr algn="ctr" rtl="0" fontAlgn="b"/>
                      <a:r>
                        <a:rPr lang="en-US" sz="1000" b="1" dirty="0">
                          <a:effectLst/>
                        </a:rPr>
                        <a:t>30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Providers’ Perceptions on Ideal Provider to Manage Early-stage Liver Disease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9957980"/>
                  </a:ext>
                </a:extLst>
              </a:tr>
              <a:tr h="212087">
                <a:tc>
                  <a:txBody>
                    <a:bodyPr/>
                    <a:lstStyle/>
                    <a:p>
                      <a:pPr algn="ctr" rtl="0" fontAlgn="b"/>
                      <a:r>
                        <a:rPr lang="en-US" sz="1000" b="1" dirty="0">
                          <a:effectLst/>
                        </a:rPr>
                        <a:t>31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Providers’ Perceptions on Ideal Provider to Manage Advanced Liver Disease</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2800907"/>
                  </a:ext>
                </a:extLst>
              </a:tr>
              <a:tr h="212087">
                <a:tc>
                  <a:txBody>
                    <a:bodyPr/>
                    <a:lstStyle/>
                    <a:p>
                      <a:pPr algn="ctr" rtl="0" fontAlgn="b"/>
                      <a:r>
                        <a:rPr lang="en-US" sz="1000" b="1" dirty="0">
                          <a:effectLst/>
                        </a:rPr>
                        <a:t>32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Self-reported Proficiency in Communicating With Patients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555276"/>
                  </a:ext>
                </a:extLst>
              </a:tr>
              <a:tr h="212087">
                <a:tc>
                  <a:txBody>
                    <a:bodyPr/>
                    <a:lstStyle/>
                    <a:p>
                      <a:pPr algn="ctr" rtl="0" fontAlgn="b"/>
                      <a:r>
                        <a:rPr lang="en-US" sz="1000" b="1" dirty="0">
                          <a:effectLst/>
                        </a:rPr>
                        <a:t>33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Respondent Agreement on Liver Disease Patients’ Unmet Needs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5894751"/>
                  </a:ext>
                </a:extLst>
              </a:tr>
              <a:tr h="212087">
                <a:tc>
                  <a:txBody>
                    <a:bodyPr/>
                    <a:lstStyle/>
                    <a:p>
                      <a:pPr algn="ctr" rtl="0" fontAlgn="b"/>
                      <a:r>
                        <a:rPr lang="en-US" sz="1000" b="1" dirty="0">
                          <a:effectLst/>
                        </a:rPr>
                        <a:t>34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EHR Information That Supports Chronic Liver Disease Patient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39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7167854"/>
                  </a:ext>
                </a:extLst>
              </a:tr>
              <a:tr h="212087">
                <a:tc>
                  <a:txBody>
                    <a:bodyPr/>
                    <a:lstStyle/>
                    <a:p>
                      <a:pPr algn="ctr" rtl="0" fontAlgn="b"/>
                      <a:r>
                        <a:rPr lang="en-US" sz="1000" b="1" dirty="0">
                          <a:effectLst/>
                        </a:rPr>
                        <a:t>35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Providers’ Preference for Online Resource to Guide Liver Disease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1438584"/>
                  </a:ext>
                </a:extLst>
              </a:tr>
              <a:tr h="212087">
                <a:tc>
                  <a:txBody>
                    <a:bodyPr/>
                    <a:lstStyle/>
                    <a:p>
                      <a:pPr algn="ctr" rtl="0" fontAlgn="b"/>
                      <a:r>
                        <a:rPr lang="en-US" sz="1000" b="1" dirty="0">
                          <a:effectLst/>
                        </a:rPr>
                        <a:t>36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Resources That Support Liver Disease Patient Management</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2100761"/>
                  </a:ext>
                </a:extLst>
              </a:tr>
              <a:tr h="212087">
                <a:tc>
                  <a:txBody>
                    <a:bodyPr/>
                    <a:lstStyle/>
                    <a:p>
                      <a:pPr algn="ctr" rtl="0" fontAlgn="b"/>
                      <a:r>
                        <a:rPr lang="en-US" sz="1000" b="1" dirty="0">
                          <a:effectLst/>
                        </a:rPr>
                        <a:t>37</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Ancillary Services Available at Urban/Suburban Versus Rural Locations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42</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23374569"/>
                  </a:ext>
                </a:extLst>
              </a:tr>
              <a:tr h="212087">
                <a:tc>
                  <a:txBody>
                    <a:bodyPr/>
                    <a:lstStyle/>
                    <a:p>
                      <a:pPr algn="ctr" rtl="0" fontAlgn="b"/>
                      <a:r>
                        <a:rPr lang="en-US" sz="1000" b="1" dirty="0">
                          <a:effectLst/>
                        </a:rPr>
                        <a:t>38</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Types of Pharmacies Used by CLD Patients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43</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7483355"/>
                  </a:ext>
                </a:extLst>
              </a:tr>
              <a:tr h="212087">
                <a:tc>
                  <a:txBody>
                    <a:bodyPr/>
                    <a:lstStyle/>
                    <a:p>
                      <a:pPr algn="ctr" rtl="0" fontAlgn="b"/>
                      <a:r>
                        <a:rPr lang="en-US" sz="1000" b="1" dirty="0">
                          <a:effectLst/>
                        </a:rPr>
                        <a:t>39</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Specialty Pharmacy Services That Support Liver Disease Patients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44</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81419346"/>
                  </a:ext>
                </a:extLst>
              </a:tr>
              <a:tr h="212087">
                <a:tc>
                  <a:txBody>
                    <a:bodyPr/>
                    <a:lstStyle/>
                    <a:p>
                      <a:pPr algn="ctr" rtl="0" fontAlgn="b"/>
                      <a:r>
                        <a:rPr lang="en-US" sz="1000" b="1" dirty="0">
                          <a:effectLst/>
                        </a:rPr>
                        <a:t>40</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Utilization of Telemedicine—Pre-pandemic Versus Current Utilization</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45</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1606013"/>
                  </a:ext>
                </a:extLst>
              </a:tr>
              <a:tr h="212087">
                <a:tc>
                  <a:txBody>
                    <a:bodyPr/>
                    <a:lstStyle/>
                    <a:p>
                      <a:pPr algn="ctr" rtl="0" fontAlgn="b"/>
                      <a:r>
                        <a:rPr lang="en-US" sz="1000" b="1" dirty="0">
                          <a:effectLst/>
                        </a:rPr>
                        <a:t>41</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rtl="0" fontAlgn="b"/>
                      <a:r>
                        <a:rPr lang="en-US" sz="1000" dirty="0">
                          <a:effectLst/>
                        </a:rPr>
                        <a:t>Drivers of Telemedicine Utilization for Routine Patient Visits</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b"/>
                      <a:r>
                        <a:rPr lang="en-US" sz="1000" b="1" dirty="0">
                          <a:solidFill>
                            <a:srgbClr val="0C73B0"/>
                          </a:solidFill>
                          <a:effectLst/>
                        </a:rPr>
                        <a:t>46</a:t>
                      </a:r>
                    </a:p>
                  </a:txBody>
                  <a:tcPr marL="28575" marR="28575" marT="19050" marB="19050" anchor="b">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46954929"/>
                  </a:ext>
                </a:extLst>
              </a:tr>
            </a:tbl>
          </a:graphicData>
        </a:graphic>
      </p:graphicFrame>
      <p:sp>
        <p:nvSpPr>
          <p:cNvPr id="6" name="Text Placeholder 6">
            <a:extLst>
              <a:ext uri="{FF2B5EF4-FFF2-40B4-BE49-F238E27FC236}">
                <a16:creationId xmlns:a16="http://schemas.microsoft.com/office/drawing/2014/main" id="{77CBC9AD-31C6-95F6-B465-9417BEACB1C1}"/>
              </a:ext>
            </a:extLst>
          </p:cNvPr>
          <p:cNvSpPr txBox="1">
            <a:spLocks/>
          </p:cNvSpPr>
          <p:nvPr/>
        </p:nvSpPr>
        <p:spPr>
          <a:xfrm>
            <a:off x="628650" y="5471772"/>
            <a:ext cx="7886700" cy="338937"/>
          </a:xfrm>
          <a:prstGeom prst="rect">
            <a:avLst/>
          </a:prstGeom>
        </p:spPr>
        <p:txBody>
          <a:bodyPr vert="horz" lIns="0" tIns="45720" rIns="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15875" indent="0" algn="l" defTabSz="914400" rtl="0" eaLnBrk="1" latinLnBrk="0" hangingPunct="1">
              <a:lnSpc>
                <a:spcPct val="90000"/>
              </a:lnSpc>
              <a:spcBef>
                <a:spcPts val="500"/>
              </a:spcBef>
              <a:buFont typeface="Arial" panose="020B0604020202020204" pitchFamily="34" charset="0"/>
              <a:buNone/>
              <a:tabLst/>
              <a:defRPr sz="1400" i="1"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prstClr val="black"/>
                </a:solidFill>
                <a:latin typeface="Arial" panose="020B0604020202020204"/>
              </a:rPr>
              <a:t>Tables Index</a:t>
            </a:r>
            <a:endParaRPr lang="en-US" dirty="0"/>
          </a:p>
        </p:txBody>
      </p:sp>
      <p:graphicFrame>
        <p:nvGraphicFramePr>
          <p:cNvPr id="8" name="Table 7">
            <a:extLst>
              <a:ext uri="{FF2B5EF4-FFF2-40B4-BE49-F238E27FC236}">
                <a16:creationId xmlns:a16="http://schemas.microsoft.com/office/drawing/2014/main" id="{1956F7EB-3B17-2DFA-983D-4F1755531A85}"/>
              </a:ext>
            </a:extLst>
          </p:cNvPr>
          <p:cNvGraphicFramePr>
            <a:graphicFrameLocks noGrp="1"/>
          </p:cNvGraphicFramePr>
          <p:nvPr>
            <p:extLst>
              <p:ext uri="{D42A27DB-BD31-4B8C-83A1-F6EECF244321}">
                <p14:modId xmlns:p14="http://schemas.microsoft.com/office/powerpoint/2010/main" val="3585581468"/>
              </p:ext>
            </p:extLst>
          </p:nvPr>
        </p:nvGraphicFramePr>
        <p:xfrm>
          <a:off x="628650" y="5764463"/>
          <a:ext cx="7600950" cy="676870"/>
        </p:xfrm>
        <a:graphic>
          <a:graphicData uri="http://schemas.openxmlformats.org/drawingml/2006/table">
            <a:tbl>
              <a:tblPr/>
              <a:tblGrid>
                <a:gridCol w="301981">
                  <a:extLst>
                    <a:ext uri="{9D8B030D-6E8A-4147-A177-3AD203B41FA5}">
                      <a16:colId xmlns:a16="http://schemas.microsoft.com/office/drawing/2014/main" val="1220420998"/>
                    </a:ext>
                  </a:extLst>
                </a:gridCol>
                <a:gridCol w="6355994">
                  <a:extLst>
                    <a:ext uri="{9D8B030D-6E8A-4147-A177-3AD203B41FA5}">
                      <a16:colId xmlns:a16="http://schemas.microsoft.com/office/drawing/2014/main" val="894043754"/>
                    </a:ext>
                  </a:extLst>
                </a:gridCol>
                <a:gridCol w="942975">
                  <a:extLst>
                    <a:ext uri="{9D8B030D-6E8A-4147-A177-3AD203B41FA5}">
                      <a16:colId xmlns:a16="http://schemas.microsoft.com/office/drawing/2014/main" val="681747858"/>
                    </a:ext>
                  </a:extLst>
                </a:gridCol>
              </a:tblGrid>
              <a:tr h="221998">
                <a:tc>
                  <a:txBody>
                    <a:bodyPr/>
                    <a:lstStyle/>
                    <a:p>
                      <a:pPr algn="ctr"/>
                      <a:r>
                        <a:rPr lang="en-US" sz="1000" b="1" dirty="0">
                          <a:effectLst/>
                          <a:latin typeface="+mn-lt"/>
                        </a:rPr>
                        <a:t>#</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000" b="1" dirty="0">
                          <a:effectLst/>
                          <a:latin typeface="+mn-lt"/>
                        </a:rPr>
                        <a:t>Table Title</a:t>
                      </a:r>
                    </a:p>
                  </a:txBody>
                  <a:tcPr marL="5221" marR="0"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ctr"/>
                      <a:r>
                        <a:rPr lang="en-US" sz="1000" b="1" dirty="0">
                          <a:solidFill>
                            <a:srgbClr val="005084"/>
                          </a:solidFill>
                          <a:effectLst/>
                          <a:latin typeface="+mn-lt"/>
                        </a:rPr>
                        <a:t>Page Number</a:t>
                      </a: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1905" cap="flat" cmpd="sng" algn="ctr">
                      <a:no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3430057829"/>
                  </a:ext>
                </a:extLst>
              </a:tr>
              <a:tr h="227436">
                <a:tc>
                  <a:txBody>
                    <a:bodyPr/>
                    <a:lstStyle/>
                    <a:p>
                      <a:pPr algn="ctr"/>
                      <a:r>
                        <a:rPr lang="en-US" sz="1000" b="1" dirty="0">
                          <a:effectLst/>
                          <a:latin typeface="+mn-lt"/>
                        </a:rPr>
                        <a:t>1</a:t>
                      </a:r>
                      <a:endParaRPr lang="en-US" sz="1000" dirty="0">
                        <a:effectLst/>
                        <a:latin typeface="+mn-lt"/>
                      </a:endParaRP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4610">
                        <a:lnSpc>
                          <a:spcPct val="100000"/>
                        </a:lnSpc>
                        <a:spcBef>
                          <a:spcPts val="220"/>
                        </a:spcBef>
                      </a:pPr>
                      <a:r>
                        <a:rPr lang="en-US" sz="1000" dirty="0">
                          <a:solidFill>
                            <a:srgbClr val="231F20"/>
                          </a:solidFill>
                          <a:latin typeface="+mn-lt"/>
                          <a:cs typeface="Open Sans"/>
                        </a:rPr>
                        <a:t>Participant Demographics</a:t>
                      </a:r>
                    </a:p>
                  </a:txBody>
                  <a:tcPr marL="0" marR="0" marT="27940" marB="0">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solidFill>
                            <a:srgbClr val="0C73B0"/>
                          </a:solidFill>
                          <a:effectLst/>
                          <a:latin typeface="+mn-lt"/>
                        </a:rPr>
                        <a:t>4</a:t>
                      </a:r>
                      <a:endParaRPr lang="en-US" sz="1000" dirty="0">
                        <a:solidFill>
                          <a:srgbClr val="0C73B0"/>
                        </a:solidFill>
                        <a:effectLst/>
                        <a:latin typeface="+mn-lt"/>
                      </a:endParaRP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38918458"/>
                  </a:ext>
                </a:extLst>
              </a:tr>
              <a:tr h="227436">
                <a:tc>
                  <a:txBody>
                    <a:bodyPr/>
                    <a:lstStyle/>
                    <a:p>
                      <a:pPr algn="ctr"/>
                      <a:r>
                        <a:rPr lang="en-US" sz="1000" b="1" dirty="0">
                          <a:effectLst/>
                          <a:latin typeface="+mn-lt"/>
                        </a:rPr>
                        <a:t>2</a:t>
                      </a:r>
                      <a:endParaRPr lang="en-US" sz="1000" dirty="0">
                        <a:effectLst/>
                        <a:latin typeface="+mn-lt"/>
                      </a:endParaRP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54610">
                        <a:lnSpc>
                          <a:spcPct val="100000"/>
                        </a:lnSpc>
                        <a:spcBef>
                          <a:spcPts val="220"/>
                        </a:spcBef>
                      </a:pPr>
                      <a:r>
                        <a:rPr lang="en-US" sz="1000" dirty="0">
                          <a:solidFill>
                            <a:srgbClr val="231F20"/>
                          </a:solidFill>
                          <a:latin typeface="+mn-lt"/>
                          <a:cs typeface="Open Sans"/>
                        </a:rPr>
                        <a:t>Projected Liver Disease Demand and Adult Hepatology Workforce Projections, 2018-2033</a:t>
                      </a:r>
                    </a:p>
                  </a:txBody>
                  <a:tcPr marL="0" marR="0" marT="27940" marB="0">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000" b="1" dirty="0">
                          <a:solidFill>
                            <a:srgbClr val="0C73B0"/>
                          </a:solidFill>
                          <a:effectLst/>
                          <a:latin typeface="+mn-lt"/>
                        </a:rPr>
                        <a:t>10</a:t>
                      </a:r>
                      <a:endParaRPr lang="en-US" sz="1000" dirty="0">
                        <a:solidFill>
                          <a:srgbClr val="0C73B0"/>
                        </a:solidFill>
                        <a:effectLst/>
                        <a:latin typeface="+mn-lt"/>
                      </a:endParaRPr>
                    </a:p>
                  </a:txBody>
                  <a:tcPr marL="5221" marR="5221" marT="5221" marB="5221" anchor="ctr">
                    <a:lnL w="1905" cap="flat" cmpd="sng" algn="ctr">
                      <a:noFill/>
                      <a:prstDash val="solid"/>
                      <a:round/>
                      <a:headEnd type="none" w="med" len="med"/>
                      <a:tailEnd type="none" w="med" len="med"/>
                    </a:lnL>
                    <a:lnR w="1905" cap="flat" cmpd="sng" algn="ctr">
                      <a:noFill/>
                      <a:prstDash val="solid"/>
                      <a:round/>
                      <a:headEnd type="none" w="med" len="med"/>
                      <a:tailEnd type="none" w="med" len="med"/>
                    </a:lnR>
                    <a:lnT w="6350" cap="flat" cmpd="sng" algn="ctr">
                      <a:solidFill>
                        <a:schemeClr val="bg2">
                          <a:lumMod val="75000"/>
                        </a:schemeClr>
                      </a:solidFill>
                      <a:prstDash val="solid"/>
                      <a:round/>
                      <a:headEnd type="none" w="med" len="med"/>
                      <a:tailEnd type="none" w="med" len="med"/>
                    </a:lnT>
                    <a:lnB w="6350" cap="flat" cmpd="sng" algn="ctr">
                      <a:solidFill>
                        <a:schemeClr val="bg2">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96951337"/>
                  </a:ext>
                </a:extLst>
              </a:tr>
            </a:tbl>
          </a:graphicData>
        </a:graphic>
      </p:graphicFrame>
    </p:spTree>
    <p:extLst>
      <p:ext uri="{BB962C8B-B14F-4D97-AF65-F5344CB8AC3E}">
        <p14:creationId xmlns:p14="http://schemas.microsoft.com/office/powerpoint/2010/main" val="1234333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30</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7519065" cy="541069"/>
          </a:xfrm>
        </p:spPr>
        <p:txBody>
          <a:bodyPr>
            <a:noAutofit/>
          </a:bodyPr>
          <a:lstStyle/>
          <a:p>
            <a:r>
              <a:rPr lang="en-US" sz="1600" b="1" noProof="0" dirty="0"/>
              <a:t>Factors That Most Commonly Limit Duration of Treatment for the Prevention of OHE Recurrence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25</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24" name="TextBox 23">
            <a:extLst>
              <a:ext uri="{FF2B5EF4-FFF2-40B4-BE49-F238E27FC236}">
                <a16:creationId xmlns:a16="http://schemas.microsoft.com/office/drawing/2014/main" id="{7CA95EFB-3E01-4A09-C633-5152A0442902}"/>
              </a:ext>
            </a:extLst>
          </p:cNvPr>
          <p:cNvSpPr txBox="1"/>
          <p:nvPr/>
        </p:nvSpPr>
        <p:spPr>
          <a:xfrm>
            <a:off x="628648" y="1151367"/>
            <a:ext cx="7973618" cy="38318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Q58. What factors most commonly limit the duration of treatment for the prevention of hepatic encephalopathy (HE) recurrence? Please select all that apply.</a:t>
            </a:r>
          </a:p>
        </p:txBody>
      </p:sp>
      <p:sp>
        <p:nvSpPr>
          <p:cNvPr id="15" name="Text Placeholder 8">
            <a:extLst>
              <a:ext uri="{FF2B5EF4-FFF2-40B4-BE49-F238E27FC236}">
                <a16:creationId xmlns:a16="http://schemas.microsoft.com/office/drawing/2014/main" id="{96046D69-2DAB-C6FB-64BA-81A3A4AD3253}"/>
              </a:ext>
            </a:extLst>
          </p:cNvPr>
          <p:cNvSpPr txBox="1">
            <a:spLocks/>
          </p:cNvSpPr>
          <p:nvPr/>
        </p:nvSpPr>
        <p:spPr>
          <a:xfrm>
            <a:off x="628648" y="5939368"/>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pic>
        <p:nvPicPr>
          <p:cNvPr id="8" name="Picture 7" descr="A screenshot of a computer screen&#10;&#10;Description automatically generated">
            <a:extLst>
              <a:ext uri="{FF2B5EF4-FFF2-40B4-BE49-F238E27FC236}">
                <a16:creationId xmlns:a16="http://schemas.microsoft.com/office/drawing/2014/main" id="{FD487CA2-9FAC-AE97-33E2-975CEDCE684E}"/>
              </a:ext>
            </a:extLst>
          </p:cNvPr>
          <p:cNvPicPr>
            <a:picLocks noChangeAspect="1"/>
          </p:cNvPicPr>
          <p:nvPr/>
        </p:nvPicPr>
        <p:blipFill rotWithShape="1">
          <a:blip r:embed="rId3"/>
          <a:srcRect l="7249" t="33035" r="9309" b="45671"/>
          <a:stretch/>
        </p:blipFill>
        <p:spPr>
          <a:xfrm>
            <a:off x="628647" y="1745451"/>
            <a:ext cx="7567071" cy="2499003"/>
          </a:xfrm>
          <a:prstGeom prst="rect">
            <a:avLst/>
          </a:prstGeom>
        </p:spPr>
      </p:pic>
      <p:grpSp>
        <p:nvGrpSpPr>
          <p:cNvPr id="9" name="Group 8">
            <a:extLst>
              <a:ext uri="{FF2B5EF4-FFF2-40B4-BE49-F238E27FC236}">
                <a16:creationId xmlns:a16="http://schemas.microsoft.com/office/drawing/2014/main" id="{AB2D742F-1823-B776-13B4-9F312534CFCB}"/>
              </a:ext>
            </a:extLst>
          </p:cNvPr>
          <p:cNvGrpSpPr/>
          <p:nvPr/>
        </p:nvGrpSpPr>
        <p:grpSpPr>
          <a:xfrm>
            <a:off x="-2" y="4529524"/>
            <a:ext cx="9144002" cy="1177109"/>
            <a:chOff x="-2" y="5601026"/>
            <a:chExt cx="9144002" cy="1177109"/>
          </a:xfrm>
        </p:grpSpPr>
        <p:sp>
          <p:nvSpPr>
            <p:cNvPr id="10" name="object 5">
              <a:extLst>
                <a:ext uri="{FF2B5EF4-FFF2-40B4-BE49-F238E27FC236}">
                  <a16:creationId xmlns:a16="http://schemas.microsoft.com/office/drawing/2014/main" id="{4860B6C9-598A-EF68-DF30-BD6954B8AD7F}"/>
                </a:ext>
              </a:extLst>
            </p:cNvPr>
            <p:cNvSpPr/>
            <p:nvPr/>
          </p:nvSpPr>
          <p:spPr>
            <a:xfrm>
              <a:off x="-2" y="5601026"/>
              <a:ext cx="9144002" cy="1177109"/>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640186" y="5735658"/>
              <a:ext cx="8120039" cy="925638"/>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While the vast majority of respondents (89%) recognize that the duration of treatment for HE is indefinite, many factors can interfere, causing interruptions in therapy and/or recurrent OHE. </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87% of respondents cite patient nonadherence as the most common factor that limits the duration of treatment to prevent HE recurrence.</a:t>
              </a:r>
            </a:p>
          </p:txBody>
        </p:sp>
      </p:grpSp>
    </p:spTree>
    <p:extLst>
      <p:ext uri="{BB962C8B-B14F-4D97-AF65-F5344CB8AC3E}">
        <p14:creationId xmlns:p14="http://schemas.microsoft.com/office/powerpoint/2010/main" val="36692858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28A003B8-1FD3-607C-1EBC-8C3804408511}"/>
              </a:ext>
            </a:extLst>
          </p:cNvPr>
          <p:cNvGrpSpPr/>
          <p:nvPr/>
        </p:nvGrpSpPr>
        <p:grpSpPr>
          <a:xfrm>
            <a:off x="148105" y="1393695"/>
            <a:ext cx="5611250" cy="5174142"/>
            <a:chOff x="2124780" y="2193844"/>
            <a:chExt cx="4453441" cy="4106525"/>
          </a:xfrm>
        </p:grpSpPr>
        <p:pic>
          <p:nvPicPr>
            <p:cNvPr id="5" name="Picture 4" descr="A screenshot of a computer screen&#10;&#10;Description automatically generated">
              <a:extLst>
                <a:ext uri="{FF2B5EF4-FFF2-40B4-BE49-F238E27FC236}">
                  <a16:creationId xmlns:a16="http://schemas.microsoft.com/office/drawing/2014/main" id="{1EB15C2E-EB7F-7893-4DFF-58CC95A247C7}"/>
                </a:ext>
              </a:extLst>
            </p:cNvPr>
            <p:cNvPicPr>
              <a:picLocks noChangeAspect="1"/>
            </p:cNvPicPr>
            <p:nvPr/>
          </p:nvPicPr>
          <p:blipFill rotWithShape="1">
            <a:blip r:embed="rId3"/>
            <a:srcRect l="3820" t="31990" r="14460" b="8130"/>
            <a:stretch/>
          </p:blipFill>
          <p:spPr>
            <a:xfrm>
              <a:off x="2124780" y="2193844"/>
              <a:ext cx="4330611" cy="4106525"/>
            </a:xfrm>
            <a:prstGeom prst="rect">
              <a:avLst/>
            </a:prstGeom>
            <a:ln>
              <a:noFill/>
            </a:ln>
          </p:spPr>
        </p:pic>
        <p:sp>
          <p:nvSpPr>
            <p:cNvPr id="11" name="Rectangle 10">
              <a:extLst>
                <a:ext uri="{FF2B5EF4-FFF2-40B4-BE49-F238E27FC236}">
                  <a16:creationId xmlns:a16="http://schemas.microsoft.com/office/drawing/2014/main" id="{024074B8-6441-E750-6D94-83982F569AC2}"/>
                </a:ext>
              </a:extLst>
            </p:cNvPr>
            <p:cNvSpPr/>
            <p:nvPr/>
          </p:nvSpPr>
          <p:spPr>
            <a:xfrm>
              <a:off x="5146023" y="4171487"/>
              <a:ext cx="1432198" cy="16346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31</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7519065" cy="541069"/>
          </a:xfrm>
        </p:spPr>
        <p:txBody>
          <a:bodyPr>
            <a:noAutofit/>
          </a:bodyPr>
          <a:lstStyle/>
          <a:p>
            <a:r>
              <a:rPr lang="en-US" sz="1600" b="1" noProof="0" dirty="0"/>
              <a:t>Most Common Precipitating Factors in Newly Diagnosed OHE Patients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26</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15" name="Text Placeholder 8">
            <a:extLst>
              <a:ext uri="{FF2B5EF4-FFF2-40B4-BE49-F238E27FC236}">
                <a16:creationId xmlns:a16="http://schemas.microsoft.com/office/drawing/2014/main" id="{96046D69-2DAB-C6FB-64BA-81A3A4AD3253}"/>
              </a:ext>
            </a:extLst>
          </p:cNvPr>
          <p:cNvSpPr txBox="1">
            <a:spLocks/>
          </p:cNvSpPr>
          <p:nvPr/>
        </p:nvSpPr>
        <p:spPr>
          <a:xfrm>
            <a:off x="5500047" y="4796992"/>
            <a:ext cx="2961565" cy="755124"/>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grpSp>
        <p:nvGrpSpPr>
          <p:cNvPr id="9" name="Group 8">
            <a:extLst>
              <a:ext uri="{FF2B5EF4-FFF2-40B4-BE49-F238E27FC236}">
                <a16:creationId xmlns:a16="http://schemas.microsoft.com/office/drawing/2014/main" id="{AB2D742F-1823-B776-13B4-9F312534CFCB}"/>
              </a:ext>
            </a:extLst>
          </p:cNvPr>
          <p:cNvGrpSpPr/>
          <p:nvPr/>
        </p:nvGrpSpPr>
        <p:grpSpPr>
          <a:xfrm>
            <a:off x="5281684" y="2681280"/>
            <a:ext cx="3862316" cy="1898776"/>
            <a:chOff x="5281684" y="3916558"/>
            <a:chExt cx="3862316" cy="1898776"/>
          </a:xfrm>
        </p:grpSpPr>
        <p:sp>
          <p:nvSpPr>
            <p:cNvPr id="10" name="object 5">
              <a:extLst>
                <a:ext uri="{FF2B5EF4-FFF2-40B4-BE49-F238E27FC236}">
                  <a16:creationId xmlns:a16="http://schemas.microsoft.com/office/drawing/2014/main" id="{4860B6C9-598A-EF68-DF30-BD6954B8AD7F}"/>
                </a:ext>
              </a:extLst>
            </p:cNvPr>
            <p:cNvSpPr/>
            <p:nvPr/>
          </p:nvSpPr>
          <p:spPr>
            <a:xfrm>
              <a:off x="5281684" y="3916558"/>
              <a:ext cx="3862316" cy="189877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5500047" y="4024719"/>
              <a:ext cx="3260177" cy="1695079"/>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74% of gastroenterologists report that infections are the most common precipitating factor in their practice setting for those newly diagnosed with HE. </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Not surprisingly, 72% of hospital-based specialists see upper bleeds more commonly, whereas 63% of PCPs and 65% of NPs/PAs see electrolyte imbalances.</a:t>
              </a:r>
            </a:p>
          </p:txBody>
        </p:sp>
      </p:grpSp>
      <p:sp>
        <p:nvSpPr>
          <p:cNvPr id="2" name="TextBox 1">
            <a:extLst>
              <a:ext uri="{FF2B5EF4-FFF2-40B4-BE49-F238E27FC236}">
                <a16:creationId xmlns:a16="http://schemas.microsoft.com/office/drawing/2014/main" id="{6EBA2FB9-4C49-8E44-3332-376166F7B60F}"/>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Q35b. Which precipitating factors most commonly present in your newly diagnosed overt hepatic encephalopathy (OHE) patients? Please select all that apply. </a:t>
            </a:r>
          </a:p>
        </p:txBody>
      </p:sp>
      <p:pic>
        <p:nvPicPr>
          <p:cNvPr id="3" name="Picture 2" descr="A screenshot of a graph&#10;&#10;Description automatically generated">
            <a:extLst>
              <a:ext uri="{FF2B5EF4-FFF2-40B4-BE49-F238E27FC236}">
                <a16:creationId xmlns:a16="http://schemas.microsoft.com/office/drawing/2014/main" id="{03065C1B-7B47-AAAE-3A40-EFF405C72111}"/>
              </a:ext>
            </a:extLst>
          </p:cNvPr>
          <p:cNvPicPr>
            <a:picLocks noChangeAspect="1"/>
          </p:cNvPicPr>
          <p:nvPr/>
        </p:nvPicPr>
        <p:blipFill rotWithShape="1">
          <a:blip r:embed="rId4"/>
          <a:srcRect l="65920" t="25376" r="10325" b="63030"/>
          <a:stretch/>
        </p:blipFill>
        <p:spPr>
          <a:xfrm>
            <a:off x="5392688" y="1305884"/>
            <a:ext cx="1981607" cy="1251550"/>
          </a:xfrm>
          <a:prstGeom prst="rect">
            <a:avLst/>
          </a:prstGeom>
        </p:spPr>
      </p:pic>
    </p:spTree>
    <p:extLst>
      <p:ext uri="{BB962C8B-B14F-4D97-AF65-F5344CB8AC3E}">
        <p14:creationId xmlns:p14="http://schemas.microsoft.com/office/powerpoint/2010/main" val="3770198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32</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7519065" cy="541069"/>
          </a:xfrm>
        </p:spPr>
        <p:txBody>
          <a:bodyPr>
            <a:noAutofit/>
          </a:bodyPr>
          <a:lstStyle/>
          <a:p>
            <a:r>
              <a:rPr lang="en-US" sz="1600" b="1" noProof="0" dirty="0"/>
              <a:t>Providers’ Adoption of Dedicated ICD-10 Code (K76.82) for the Treatment of Hepatic Encephalopathy</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27</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5281684" y="1770962"/>
            <a:ext cx="3862316" cy="659057"/>
            <a:chOff x="5281684" y="3916558"/>
            <a:chExt cx="3862316" cy="659057"/>
          </a:xfrm>
        </p:grpSpPr>
        <p:sp>
          <p:nvSpPr>
            <p:cNvPr id="10" name="object 5">
              <a:extLst>
                <a:ext uri="{FF2B5EF4-FFF2-40B4-BE49-F238E27FC236}">
                  <a16:creationId xmlns:a16="http://schemas.microsoft.com/office/drawing/2014/main" id="{4860B6C9-598A-EF68-DF30-BD6954B8AD7F}"/>
                </a:ext>
              </a:extLst>
            </p:cNvPr>
            <p:cNvSpPr/>
            <p:nvPr/>
          </p:nvSpPr>
          <p:spPr>
            <a:xfrm>
              <a:off x="5281684" y="3916558"/>
              <a:ext cx="3862316" cy="65905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5500047" y="4024719"/>
              <a:ext cx="3260177" cy="463973"/>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Over 40% of respondents have readily adopted the ICD-10 code (K76.82) for HE.</a:t>
              </a:r>
            </a:p>
          </p:txBody>
        </p:sp>
      </p:grpSp>
      <p:sp>
        <p:nvSpPr>
          <p:cNvPr id="2" name="TextBox 1">
            <a:extLst>
              <a:ext uri="{FF2B5EF4-FFF2-40B4-BE49-F238E27FC236}">
                <a16:creationId xmlns:a16="http://schemas.microsoft.com/office/drawing/2014/main" id="{6EBA2FB9-4C49-8E44-3332-376166F7B60F}"/>
              </a:ext>
            </a:extLst>
          </p:cNvPr>
          <p:cNvSpPr txBox="1"/>
          <p:nvPr/>
        </p:nvSpPr>
        <p:spPr>
          <a:xfrm>
            <a:off x="628648" y="1151274"/>
            <a:ext cx="7973618"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Q39. Which ICD-10 code do you most commonly use when prescribing lactulose for hepatic encephalopathy (HE)?</a:t>
            </a:r>
          </a:p>
        </p:txBody>
      </p:sp>
      <p:pic>
        <p:nvPicPr>
          <p:cNvPr id="8" name="Picture 7" descr="A screenshot of a computer&#10;&#10;Description automatically generated">
            <a:extLst>
              <a:ext uri="{FF2B5EF4-FFF2-40B4-BE49-F238E27FC236}">
                <a16:creationId xmlns:a16="http://schemas.microsoft.com/office/drawing/2014/main" id="{50D857C3-A558-A740-D5C3-CE18A9196284}"/>
              </a:ext>
            </a:extLst>
          </p:cNvPr>
          <p:cNvPicPr>
            <a:picLocks noChangeAspect="1"/>
          </p:cNvPicPr>
          <p:nvPr/>
        </p:nvPicPr>
        <p:blipFill rotWithShape="1">
          <a:blip r:embed="rId3"/>
          <a:srcRect l="5962" t="22686" r="30685" b="52560"/>
          <a:stretch/>
        </p:blipFill>
        <p:spPr>
          <a:xfrm>
            <a:off x="504968" y="1731430"/>
            <a:ext cx="6062879" cy="3065562"/>
          </a:xfrm>
          <a:prstGeom prst="rect">
            <a:avLst/>
          </a:prstGeom>
        </p:spPr>
      </p:pic>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4883353"/>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NPs/PAs.</a:t>
            </a:r>
          </a:p>
        </p:txBody>
      </p:sp>
    </p:spTree>
    <p:extLst>
      <p:ext uri="{BB962C8B-B14F-4D97-AF65-F5344CB8AC3E}">
        <p14:creationId xmlns:p14="http://schemas.microsoft.com/office/powerpoint/2010/main" val="3874725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33</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Provider Types Liver Disease Patients Most Commonly See Post Hospital Discharge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28</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3709851" y="1897497"/>
            <a:ext cx="5434149" cy="1561368"/>
            <a:chOff x="3709851" y="3916558"/>
            <a:chExt cx="5434149" cy="1561368"/>
          </a:xfrm>
        </p:grpSpPr>
        <p:sp>
          <p:nvSpPr>
            <p:cNvPr id="10" name="object 5">
              <a:extLst>
                <a:ext uri="{FF2B5EF4-FFF2-40B4-BE49-F238E27FC236}">
                  <a16:creationId xmlns:a16="http://schemas.microsoft.com/office/drawing/2014/main" id="{4860B6C9-598A-EF68-DF30-BD6954B8AD7F}"/>
                </a:ext>
              </a:extLst>
            </p:cNvPr>
            <p:cNvSpPr/>
            <p:nvPr/>
          </p:nvSpPr>
          <p:spPr>
            <a:xfrm>
              <a:off x="3709851" y="3916558"/>
              <a:ext cx="5434149" cy="1561368"/>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3949258" y="4024719"/>
              <a:ext cx="4998121" cy="1310359"/>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Post hospital discharge, all survey respondents report patients who most commonly have follow-up visits typically see a gastroenterologist or primary care provider.</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43% of urban/suburban survey respondents report statistically significant higher patient follow-up visits with gastroenterologists post hospital discharge versus 31% of rural respondents (at 95% confidence).</a:t>
              </a:r>
            </a:p>
          </p:txBody>
        </p:sp>
      </p:grpSp>
      <p:pic>
        <p:nvPicPr>
          <p:cNvPr id="8" name="Picture 7" descr="A screenshot of a computer&#10;&#10;Description automatically generated">
            <a:extLst>
              <a:ext uri="{FF2B5EF4-FFF2-40B4-BE49-F238E27FC236}">
                <a16:creationId xmlns:a16="http://schemas.microsoft.com/office/drawing/2014/main" id="{50D857C3-A558-A740-D5C3-CE18A9196284}"/>
              </a:ext>
            </a:extLst>
          </p:cNvPr>
          <p:cNvPicPr>
            <a:picLocks noChangeAspect="1"/>
          </p:cNvPicPr>
          <p:nvPr/>
        </p:nvPicPr>
        <p:blipFill rotWithShape="1">
          <a:blip r:embed="rId3"/>
          <a:srcRect l="5962" t="75586" r="70923" b="8963"/>
          <a:stretch/>
        </p:blipFill>
        <p:spPr>
          <a:xfrm>
            <a:off x="196621" y="1404315"/>
            <a:ext cx="2971121" cy="2570017"/>
          </a:xfrm>
          <a:prstGeom prst="rect">
            <a:avLst/>
          </a:prstGeom>
        </p:spPr>
      </p:pic>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731902"/>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Q55. After being hospitalized for a liver disease–related condition (eg, OHE), what percent of your patients have a scheduled visit with providers for follow-up? </a:t>
            </a:r>
          </a:p>
        </p:txBody>
      </p:sp>
      <p:pic>
        <p:nvPicPr>
          <p:cNvPr id="4" name="Picture 3" descr="A screenshot of a computer&#10;&#10;Description automatically generated">
            <a:extLst>
              <a:ext uri="{FF2B5EF4-FFF2-40B4-BE49-F238E27FC236}">
                <a16:creationId xmlns:a16="http://schemas.microsoft.com/office/drawing/2014/main" id="{8AE9B731-EB20-69D3-DEF1-D6E384783006}"/>
              </a:ext>
            </a:extLst>
          </p:cNvPr>
          <p:cNvPicPr>
            <a:picLocks noChangeAspect="1"/>
          </p:cNvPicPr>
          <p:nvPr/>
        </p:nvPicPr>
        <p:blipFill rotWithShape="1">
          <a:blip r:embed="rId3"/>
          <a:srcRect l="30206" t="75586" r="29436" b="8963"/>
          <a:stretch/>
        </p:blipFill>
        <p:spPr>
          <a:xfrm>
            <a:off x="602522" y="4082493"/>
            <a:ext cx="3862316" cy="1913470"/>
          </a:xfrm>
          <a:prstGeom prst="rect">
            <a:avLst/>
          </a:prstGeom>
        </p:spPr>
      </p:pic>
    </p:spTree>
    <p:extLst>
      <p:ext uri="{BB962C8B-B14F-4D97-AF65-F5344CB8AC3E}">
        <p14:creationId xmlns:p14="http://schemas.microsoft.com/office/powerpoint/2010/main" val="1461186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34</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Cost-related Barriers Patients Face When Filling Prescriptions Post-discharge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29</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6100354" y="2318607"/>
            <a:ext cx="3043646" cy="1459413"/>
            <a:chOff x="3709851" y="3916558"/>
            <a:chExt cx="5434149" cy="1100539"/>
          </a:xfrm>
        </p:grpSpPr>
        <p:sp>
          <p:nvSpPr>
            <p:cNvPr id="10" name="object 5">
              <a:extLst>
                <a:ext uri="{FF2B5EF4-FFF2-40B4-BE49-F238E27FC236}">
                  <a16:creationId xmlns:a16="http://schemas.microsoft.com/office/drawing/2014/main" id="{4860B6C9-598A-EF68-DF30-BD6954B8AD7F}"/>
                </a:ext>
              </a:extLst>
            </p:cNvPr>
            <p:cNvSpPr/>
            <p:nvPr/>
          </p:nvSpPr>
          <p:spPr>
            <a:xfrm>
              <a:off x="3709851" y="3916558"/>
              <a:ext cx="5434149" cy="1100539"/>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4222947" y="4005017"/>
              <a:ext cx="3953837" cy="930115"/>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32% of all survey respondents report that the inability to pay for medication post hospital discharge happens the most frequently (almost every time/every single time).</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029670"/>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Q61. How often, if at all, do the following barriers prevent a patient from filling their prescriptions post-discharge from the hospital for a liver disease–related condition? Please use the following 5-point scale, where 1=never and 5=every single time.</a:t>
            </a:r>
          </a:p>
        </p:txBody>
      </p:sp>
      <p:pic>
        <p:nvPicPr>
          <p:cNvPr id="5" name="Picture 4" descr="A screenshot of a computer screen&#10;&#10;Description automatically generated">
            <a:extLst>
              <a:ext uri="{FF2B5EF4-FFF2-40B4-BE49-F238E27FC236}">
                <a16:creationId xmlns:a16="http://schemas.microsoft.com/office/drawing/2014/main" id="{5DAE5F68-99DF-DC6C-B8C0-C2239C7D0BB0}"/>
              </a:ext>
            </a:extLst>
          </p:cNvPr>
          <p:cNvPicPr>
            <a:picLocks noChangeAspect="1"/>
          </p:cNvPicPr>
          <p:nvPr/>
        </p:nvPicPr>
        <p:blipFill rotWithShape="1">
          <a:blip r:embed="rId3"/>
          <a:srcRect l="7849" t="27668" r="5685" b="38816"/>
          <a:stretch/>
        </p:blipFill>
        <p:spPr>
          <a:xfrm>
            <a:off x="266482" y="1512735"/>
            <a:ext cx="7192519" cy="3607905"/>
          </a:xfrm>
          <a:prstGeom prst="rect">
            <a:avLst/>
          </a:prstGeom>
        </p:spPr>
      </p:pic>
    </p:spTree>
    <p:extLst>
      <p:ext uri="{BB962C8B-B14F-4D97-AF65-F5344CB8AC3E}">
        <p14:creationId xmlns:p14="http://schemas.microsoft.com/office/powerpoint/2010/main" val="40179904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35</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Providers’ Perceptions on Ideal Provider to Manage Early-stage Liver Disease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30</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0" y="5065528"/>
            <a:ext cx="9144000" cy="1003576"/>
            <a:chOff x="-8078084" y="3916558"/>
            <a:chExt cx="16325766" cy="756794"/>
          </a:xfrm>
        </p:grpSpPr>
        <p:sp>
          <p:nvSpPr>
            <p:cNvPr id="10" name="object 5">
              <a:extLst>
                <a:ext uri="{FF2B5EF4-FFF2-40B4-BE49-F238E27FC236}">
                  <a16:creationId xmlns:a16="http://schemas.microsoft.com/office/drawing/2014/main" id="{4860B6C9-598A-EF68-DF30-BD6954B8AD7F}"/>
                </a:ext>
              </a:extLst>
            </p:cNvPr>
            <p:cNvSpPr/>
            <p:nvPr/>
          </p:nvSpPr>
          <p:spPr>
            <a:xfrm>
              <a:off x="-8078084" y="3916558"/>
              <a:ext cx="16325766" cy="756794"/>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6955691" y="4005017"/>
              <a:ext cx="13943799" cy="610986"/>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Gastroenterologists and PCPs do not agree on who is best equipped to manage NAFLD:</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77% of gastroenterologists report that a liver disease specialist is the best provider.</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57% of PCPs believe that family physicians/general practitioners are the most appropriate provider.</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816572"/>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N=200 (100 Gastroenterologists, 100 PCPs).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Q52a. Based on your personal experience, which provider type is best equipped to manage and follow (for disease progression) the following liver disease patients?</a:t>
            </a:r>
          </a:p>
        </p:txBody>
      </p:sp>
      <p:pic>
        <p:nvPicPr>
          <p:cNvPr id="4" name="Picture 3" descr="A screenshot of a computer screen&#10;&#10;Description automatically generated">
            <a:extLst>
              <a:ext uri="{FF2B5EF4-FFF2-40B4-BE49-F238E27FC236}">
                <a16:creationId xmlns:a16="http://schemas.microsoft.com/office/drawing/2014/main" id="{80BA2590-2E31-594A-83EF-BEA1B8BB5A9C}"/>
              </a:ext>
            </a:extLst>
          </p:cNvPr>
          <p:cNvPicPr>
            <a:picLocks noChangeAspect="1"/>
          </p:cNvPicPr>
          <p:nvPr/>
        </p:nvPicPr>
        <p:blipFill rotWithShape="1">
          <a:blip r:embed="rId3"/>
          <a:srcRect l="3141" t="28104" r="5678" b="34510"/>
          <a:stretch/>
        </p:blipFill>
        <p:spPr>
          <a:xfrm>
            <a:off x="451721" y="1361257"/>
            <a:ext cx="6827619" cy="3622818"/>
          </a:xfrm>
          <a:prstGeom prst="rect">
            <a:avLst/>
          </a:prstGeom>
        </p:spPr>
      </p:pic>
    </p:spTree>
    <p:extLst>
      <p:ext uri="{BB962C8B-B14F-4D97-AF65-F5344CB8AC3E}">
        <p14:creationId xmlns:p14="http://schemas.microsoft.com/office/powerpoint/2010/main" val="2251007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49A9B88E-CD9F-9A0B-F8E9-7D20A19ED909}"/>
              </a:ext>
            </a:extLst>
          </p:cNvPr>
          <p:cNvPicPr>
            <a:picLocks noChangeAspect="1"/>
          </p:cNvPicPr>
          <p:nvPr/>
        </p:nvPicPr>
        <p:blipFill rotWithShape="1">
          <a:blip r:embed="rId3"/>
          <a:srcRect l="4843" t="35130" r="6655" b="28077"/>
          <a:stretch/>
        </p:blipFill>
        <p:spPr>
          <a:xfrm>
            <a:off x="582348" y="1405560"/>
            <a:ext cx="6650692" cy="3578142"/>
          </a:xfrm>
          <a:prstGeom prst="rect">
            <a:avLst/>
          </a:prstGeom>
        </p:spPr>
      </p:pic>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36</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Providers’ Perceptions on Ideal Provider to Manage Advanced Liver Disease</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31</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0" y="5065524"/>
            <a:ext cx="9144000" cy="1092280"/>
            <a:chOff x="-8078084" y="3916557"/>
            <a:chExt cx="16325766" cy="823686"/>
          </a:xfrm>
        </p:grpSpPr>
        <p:sp>
          <p:nvSpPr>
            <p:cNvPr id="10" name="object 5">
              <a:extLst>
                <a:ext uri="{FF2B5EF4-FFF2-40B4-BE49-F238E27FC236}">
                  <a16:creationId xmlns:a16="http://schemas.microsoft.com/office/drawing/2014/main" id="{4860B6C9-598A-EF68-DF30-BD6954B8AD7F}"/>
                </a:ext>
              </a:extLst>
            </p:cNvPr>
            <p:cNvSpPr/>
            <p:nvPr/>
          </p:nvSpPr>
          <p:spPr>
            <a:xfrm>
              <a:off x="-8078084" y="3916557"/>
              <a:ext cx="16325766" cy="82368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6955691" y="3987561"/>
              <a:ext cx="14480080" cy="698021"/>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≥85% of gastroenterologists feel that the specialist (hepatologist and/or gastroenterologist) is best equipped to manage patients with advancing liver disease. </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PCPs agree that overall, specialists are best suited to manage this advanced patient population but see a role for themselves managing alcohol-related liver disease and in preventing symptoms of cirrhosis.</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990194"/>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N=200 (100 Gastroenterologists, 100 PCPs).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Q52b. Based on your personal experience, which provider type is best equipped to manage (and follow for disease progression) the following liver disease patients?</a:t>
            </a:r>
          </a:p>
        </p:txBody>
      </p:sp>
    </p:spTree>
    <p:extLst>
      <p:ext uri="{BB962C8B-B14F-4D97-AF65-F5344CB8AC3E}">
        <p14:creationId xmlns:p14="http://schemas.microsoft.com/office/powerpoint/2010/main" val="3920198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37</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Self-reported Proficiency in Communicating With Patients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32</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Q3.31. When thinking about your interactions with patients living with liver disease, how proficient are you discussing the following topics? Please use a 1 to 7 scale, where 1=not at all proficient and 7=extremely proficient.</a:t>
            </a:r>
          </a:p>
        </p:txBody>
      </p:sp>
      <p:grpSp>
        <p:nvGrpSpPr>
          <p:cNvPr id="11" name="Group 10">
            <a:extLst>
              <a:ext uri="{FF2B5EF4-FFF2-40B4-BE49-F238E27FC236}">
                <a16:creationId xmlns:a16="http://schemas.microsoft.com/office/drawing/2014/main" id="{38F7BDC7-7213-D337-6FB1-3BA809631658}"/>
              </a:ext>
            </a:extLst>
          </p:cNvPr>
          <p:cNvGrpSpPr/>
          <p:nvPr/>
        </p:nvGrpSpPr>
        <p:grpSpPr>
          <a:xfrm>
            <a:off x="157796" y="1406085"/>
            <a:ext cx="8011435" cy="5078332"/>
            <a:chOff x="405114" y="1406085"/>
            <a:chExt cx="5537295" cy="3510011"/>
          </a:xfrm>
        </p:grpSpPr>
        <p:pic>
          <p:nvPicPr>
            <p:cNvPr id="4" name="Picture 3" descr="A screenshot of a computer screen&#10;&#10;Description automatically generated">
              <a:extLst>
                <a:ext uri="{FF2B5EF4-FFF2-40B4-BE49-F238E27FC236}">
                  <a16:creationId xmlns:a16="http://schemas.microsoft.com/office/drawing/2014/main" id="{41797D32-4D2C-C924-8844-0C47F5ED9C47}"/>
                </a:ext>
              </a:extLst>
            </p:cNvPr>
            <p:cNvPicPr>
              <a:picLocks noChangeAspect="1"/>
            </p:cNvPicPr>
            <p:nvPr/>
          </p:nvPicPr>
          <p:blipFill rotWithShape="1">
            <a:blip r:embed="rId3"/>
            <a:srcRect l="4569" t="41350" r="18330" b="7468"/>
            <a:stretch/>
          </p:blipFill>
          <p:spPr>
            <a:xfrm>
              <a:off x="405114" y="1406085"/>
              <a:ext cx="4085863" cy="3510011"/>
            </a:xfrm>
            <a:prstGeom prst="rect">
              <a:avLst/>
            </a:prstGeom>
          </p:spPr>
        </p:pic>
        <p:sp>
          <p:nvSpPr>
            <p:cNvPr id="8" name="Rectangle 7">
              <a:extLst>
                <a:ext uri="{FF2B5EF4-FFF2-40B4-BE49-F238E27FC236}">
                  <a16:creationId xmlns:a16="http://schemas.microsoft.com/office/drawing/2014/main" id="{8A3C7E37-8D12-1931-15A0-6260393F391F}"/>
                </a:ext>
              </a:extLst>
            </p:cNvPr>
            <p:cNvSpPr/>
            <p:nvPr/>
          </p:nvSpPr>
          <p:spPr>
            <a:xfrm>
              <a:off x="3946967" y="2498364"/>
              <a:ext cx="625033" cy="165160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screenshot of a computer screen&#10;&#10;Description automatically generated">
              <a:extLst>
                <a:ext uri="{FF2B5EF4-FFF2-40B4-BE49-F238E27FC236}">
                  <a16:creationId xmlns:a16="http://schemas.microsoft.com/office/drawing/2014/main" id="{657DC9EE-B02D-4EC9-5EDB-2A278C7EFCF2}"/>
                </a:ext>
              </a:extLst>
            </p:cNvPr>
            <p:cNvPicPr>
              <a:picLocks noChangeAspect="1"/>
            </p:cNvPicPr>
            <p:nvPr/>
          </p:nvPicPr>
          <p:blipFill rotWithShape="1">
            <a:blip r:embed="rId3"/>
            <a:srcRect l="71803" t="57278" r="6855" b="34608"/>
            <a:stretch/>
          </p:blipFill>
          <p:spPr>
            <a:xfrm>
              <a:off x="4583887" y="1570929"/>
              <a:ext cx="1358522" cy="668412"/>
            </a:xfrm>
            <a:prstGeom prst="rect">
              <a:avLst/>
            </a:prstGeom>
          </p:spPr>
        </p:pic>
      </p:grpSp>
      <p:grpSp>
        <p:nvGrpSpPr>
          <p:cNvPr id="9" name="Group 8">
            <a:extLst>
              <a:ext uri="{FF2B5EF4-FFF2-40B4-BE49-F238E27FC236}">
                <a16:creationId xmlns:a16="http://schemas.microsoft.com/office/drawing/2014/main" id="{AB2D742F-1823-B776-13B4-9F312534CFCB}"/>
              </a:ext>
            </a:extLst>
          </p:cNvPr>
          <p:cNvGrpSpPr/>
          <p:nvPr/>
        </p:nvGrpSpPr>
        <p:grpSpPr>
          <a:xfrm>
            <a:off x="5625296" y="2702073"/>
            <a:ext cx="3518704" cy="2197059"/>
            <a:chOff x="-8078084" y="3923429"/>
            <a:chExt cx="16325766" cy="649427"/>
          </a:xfrm>
        </p:grpSpPr>
        <p:sp>
          <p:nvSpPr>
            <p:cNvPr id="10" name="object 5">
              <a:extLst>
                <a:ext uri="{FF2B5EF4-FFF2-40B4-BE49-F238E27FC236}">
                  <a16:creationId xmlns:a16="http://schemas.microsoft.com/office/drawing/2014/main" id="{4860B6C9-598A-EF68-DF30-BD6954B8AD7F}"/>
                </a:ext>
              </a:extLst>
            </p:cNvPr>
            <p:cNvSpPr/>
            <p:nvPr/>
          </p:nvSpPr>
          <p:spPr>
            <a:xfrm>
              <a:off x="-8078084" y="3923429"/>
              <a:ext cx="16325766" cy="64942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6955692" y="3956769"/>
              <a:ext cx="14471246" cy="592023"/>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Gastroenterologists report the highest degree of proficiency when engaging liver disease patients on the topics of liver disease etiology, outcomes, prognosis, </a:t>
              </a:r>
              <a:b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b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and management (all statistically significant versus PCPs). Conversely, PCPs and NPs/PAs feel more proficient versus the gastroenterologists in discussing quality of life, behavioral and psychological issues, social stigma, and palliative care options.</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5867206" y="5096407"/>
            <a:ext cx="2871680" cy="842962"/>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PCPs.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spTree>
    <p:extLst>
      <p:ext uri="{BB962C8B-B14F-4D97-AF65-F5344CB8AC3E}">
        <p14:creationId xmlns:p14="http://schemas.microsoft.com/office/powerpoint/2010/main" val="10779764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8BD58A1-821B-AA9F-0DCA-3B17672D4F13}"/>
              </a:ext>
            </a:extLst>
          </p:cNvPr>
          <p:cNvGrpSpPr/>
          <p:nvPr/>
        </p:nvGrpSpPr>
        <p:grpSpPr>
          <a:xfrm>
            <a:off x="336799" y="902822"/>
            <a:ext cx="5365068" cy="5683174"/>
            <a:chOff x="464121" y="960782"/>
            <a:chExt cx="5288498" cy="5602064"/>
          </a:xfrm>
        </p:grpSpPr>
        <p:pic>
          <p:nvPicPr>
            <p:cNvPr id="5" name="Picture 4" descr="A screenshot of a computer screen&#10;&#10;Description automatically generated">
              <a:extLst>
                <a:ext uri="{FF2B5EF4-FFF2-40B4-BE49-F238E27FC236}">
                  <a16:creationId xmlns:a16="http://schemas.microsoft.com/office/drawing/2014/main" id="{89406C04-1856-DED3-468B-26E07DB0BE55}"/>
                </a:ext>
              </a:extLst>
            </p:cNvPr>
            <p:cNvPicPr>
              <a:picLocks noChangeAspect="1"/>
            </p:cNvPicPr>
            <p:nvPr/>
          </p:nvPicPr>
          <p:blipFill rotWithShape="1">
            <a:blip r:embed="rId3"/>
            <a:srcRect l="5805" t="16003" r="13323" b="15812"/>
            <a:stretch/>
          </p:blipFill>
          <p:spPr>
            <a:xfrm>
              <a:off x="464121" y="960782"/>
              <a:ext cx="5134306" cy="5602064"/>
            </a:xfrm>
            <a:prstGeom prst="rect">
              <a:avLst/>
            </a:prstGeom>
          </p:spPr>
        </p:pic>
        <p:sp>
          <p:nvSpPr>
            <p:cNvPr id="17" name="Rectangle 16">
              <a:extLst>
                <a:ext uri="{FF2B5EF4-FFF2-40B4-BE49-F238E27FC236}">
                  <a16:creationId xmlns:a16="http://schemas.microsoft.com/office/drawing/2014/main" id="{CD61E5F0-AD55-889C-6A1A-89C68F6B320A}"/>
                </a:ext>
              </a:extLst>
            </p:cNvPr>
            <p:cNvSpPr/>
            <p:nvPr/>
          </p:nvSpPr>
          <p:spPr>
            <a:xfrm>
              <a:off x="4544377" y="1829012"/>
              <a:ext cx="1208242" cy="93799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38</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Respondent Agreement on Liver Disease Patients’ Unmet Needs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33</a:t>
            </a:r>
            <a:r>
              <a:rPr lang="en-US" b="1" noProof="0" dirty="0">
                <a:solidFill>
                  <a:srgbClr val="0C73B0"/>
                </a:solidFill>
              </a:rPr>
              <a:t>  |  </a:t>
            </a:r>
            <a:r>
              <a:rPr lang="en-US" b="1" dirty="0">
                <a:solidFill>
                  <a:srgbClr val="005084"/>
                </a:solidFill>
              </a:rPr>
              <a:t>Care Management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3" name="TextBox 2">
            <a:extLst>
              <a:ext uri="{FF2B5EF4-FFF2-40B4-BE49-F238E27FC236}">
                <a16:creationId xmlns:a16="http://schemas.microsoft.com/office/drawing/2014/main" id="{4EA765FC-CBEA-04ED-A8A6-AE4EE4EDB0A4}"/>
              </a:ext>
            </a:extLst>
          </p:cNvPr>
          <p:cNvSpPr txBox="1"/>
          <p:nvPr/>
        </p:nvSpPr>
        <p:spPr>
          <a:xfrm>
            <a:off x="5598427" y="918631"/>
            <a:ext cx="3387777" cy="819455"/>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Q3.30. Please indicate your agreement with the following statements as each pertains to your patients who are living with advanced liver disease. Please use a 7-point scale, where 1=do not agree at all and 7=strongly agree.</a:t>
            </a:r>
          </a:p>
        </p:txBody>
      </p:sp>
      <p:grpSp>
        <p:nvGrpSpPr>
          <p:cNvPr id="9" name="Group 8">
            <a:extLst>
              <a:ext uri="{FF2B5EF4-FFF2-40B4-BE49-F238E27FC236}">
                <a16:creationId xmlns:a16="http://schemas.microsoft.com/office/drawing/2014/main" id="{AB2D742F-1823-B776-13B4-9F312534CFCB}"/>
              </a:ext>
            </a:extLst>
          </p:cNvPr>
          <p:cNvGrpSpPr/>
          <p:nvPr/>
        </p:nvGrpSpPr>
        <p:grpSpPr>
          <a:xfrm>
            <a:off x="5370653" y="3117365"/>
            <a:ext cx="3773347" cy="2197059"/>
            <a:chOff x="-9259553" y="3923429"/>
            <a:chExt cx="17507235" cy="649427"/>
          </a:xfrm>
        </p:grpSpPr>
        <p:sp>
          <p:nvSpPr>
            <p:cNvPr id="10" name="object 5">
              <a:extLst>
                <a:ext uri="{FF2B5EF4-FFF2-40B4-BE49-F238E27FC236}">
                  <a16:creationId xmlns:a16="http://schemas.microsoft.com/office/drawing/2014/main" id="{4860B6C9-598A-EF68-DF30-BD6954B8AD7F}"/>
                </a:ext>
              </a:extLst>
            </p:cNvPr>
            <p:cNvSpPr/>
            <p:nvPr/>
          </p:nvSpPr>
          <p:spPr>
            <a:xfrm>
              <a:off x="-9259553" y="3923429"/>
              <a:ext cx="17507235" cy="64942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8202748" y="3946506"/>
              <a:ext cx="15718302" cy="603395"/>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≥55% of respondents indicated strong agreement with the need for:</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Better tools to help them access current and future care needs (59%)</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Addressing unmet patient information needs to help improve patient engagement in care management and reduce anxiety (56%)</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Earlier integration of palliative care and community services (55%)</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5598427" y="5378992"/>
            <a:ext cx="3272618" cy="842962"/>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a:t>
            </a:r>
            <a:br>
              <a:rPr lang="en-US" sz="800" dirty="0">
                <a:solidFill>
                  <a:schemeClr val="tx1">
                    <a:lumMod val="50000"/>
                    <a:lumOff val="50000"/>
                  </a:schemeClr>
                </a:solidFill>
              </a:rPr>
            </a:br>
            <a:r>
              <a:rPr lang="en-US" sz="800" dirty="0">
                <a:solidFill>
                  <a:schemeClr val="tx1">
                    <a:lumMod val="50000"/>
                    <a:lumOff val="50000"/>
                  </a:schemeClr>
                </a:solidFill>
              </a:rPr>
              <a:t>100 PCPs, 100 NPs/PAs). </a:t>
            </a:r>
          </a:p>
          <a:p>
            <a:pPr>
              <a:spcBef>
                <a:spcPts val="400"/>
              </a:spcBef>
            </a:pPr>
            <a:r>
              <a:rPr lang="en-US" sz="800" dirty="0">
                <a:solidFill>
                  <a:schemeClr val="tx1">
                    <a:lumMod val="50000"/>
                    <a:lumOff val="50000"/>
                  </a:schemeClr>
                </a:solidFill>
              </a:rPr>
              <a:t>*This number is statistically significant at 95% confidence versus Hospital-based Specialists.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pic>
        <p:nvPicPr>
          <p:cNvPr id="15" name="Picture 14" descr="A screenshot of a graph&#10;&#10;Description automatically generated">
            <a:extLst>
              <a:ext uri="{FF2B5EF4-FFF2-40B4-BE49-F238E27FC236}">
                <a16:creationId xmlns:a16="http://schemas.microsoft.com/office/drawing/2014/main" id="{1D2054AC-A582-C4D9-8DC7-0561A15FD4BE}"/>
              </a:ext>
            </a:extLst>
          </p:cNvPr>
          <p:cNvPicPr>
            <a:picLocks noChangeAspect="1"/>
          </p:cNvPicPr>
          <p:nvPr/>
        </p:nvPicPr>
        <p:blipFill rotWithShape="1">
          <a:blip r:embed="rId4"/>
          <a:srcRect l="65920" t="25376" r="10325" b="63030"/>
          <a:stretch/>
        </p:blipFill>
        <p:spPr>
          <a:xfrm>
            <a:off x="5510718" y="1803969"/>
            <a:ext cx="1981607" cy="1251550"/>
          </a:xfrm>
          <a:prstGeom prst="rect">
            <a:avLst/>
          </a:prstGeom>
        </p:spPr>
      </p:pic>
    </p:spTree>
    <p:extLst>
      <p:ext uri="{BB962C8B-B14F-4D97-AF65-F5344CB8AC3E}">
        <p14:creationId xmlns:p14="http://schemas.microsoft.com/office/powerpoint/2010/main" val="28739096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C238DA7-5B19-C1DB-0600-ABC8454E681F}"/>
              </a:ext>
            </a:extLst>
          </p:cNvPr>
          <p:cNvGrpSpPr/>
          <p:nvPr/>
        </p:nvGrpSpPr>
        <p:grpSpPr>
          <a:xfrm>
            <a:off x="3494144" y="1328737"/>
            <a:ext cx="5142995" cy="4610631"/>
            <a:chOff x="402875" y="959311"/>
            <a:chExt cx="5870292" cy="5262643"/>
          </a:xfrm>
        </p:grpSpPr>
        <p:pic>
          <p:nvPicPr>
            <p:cNvPr id="4" name="Picture 3" descr="A screenshot of a computer&#10;&#10;Description automatically generated">
              <a:extLst>
                <a:ext uri="{FF2B5EF4-FFF2-40B4-BE49-F238E27FC236}">
                  <a16:creationId xmlns:a16="http://schemas.microsoft.com/office/drawing/2014/main" id="{6C5495BA-474A-60E5-1EC9-318DE9732D3C}"/>
                </a:ext>
              </a:extLst>
            </p:cNvPr>
            <p:cNvPicPr>
              <a:picLocks noChangeAspect="1"/>
            </p:cNvPicPr>
            <p:nvPr/>
          </p:nvPicPr>
          <p:blipFill rotWithShape="1">
            <a:blip r:embed="rId3"/>
            <a:srcRect l="7276" t="47932" r="28796" b="5654"/>
            <a:stretch/>
          </p:blipFill>
          <p:spPr>
            <a:xfrm>
              <a:off x="402875" y="1032856"/>
              <a:ext cx="5522871" cy="5189098"/>
            </a:xfrm>
            <a:prstGeom prst="rect">
              <a:avLst/>
            </a:prstGeom>
          </p:spPr>
        </p:pic>
        <p:sp>
          <p:nvSpPr>
            <p:cNvPr id="17" name="Rectangle 16">
              <a:extLst>
                <a:ext uri="{FF2B5EF4-FFF2-40B4-BE49-F238E27FC236}">
                  <a16:creationId xmlns:a16="http://schemas.microsoft.com/office/drawing/2014/main" id="{CD61E5F0-AD55-889C-6A1A-89C68F6B320A}"/>
                </a:ext>
              </a:extLst>
            </p:cNvPr>
            <p:cNvSpPr/>
            <p:nvPr/>
          </p:nvSpPr>
          <p:spPr>
            <a:xfrm>
              <a:off x="4581249" y="2953211"/>
              <a:ext cx="1691918" cy="2738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876C3C-394D-4757-6D4C-137B9A31F1E4}"/>
                </a:ext>
              </a:extLst>
            </p:cNvPr>
            <p:cNvSpPr/>
            <p:nvPr/>
          </p:nvSpPr>
          <p:spPr>
            <a:xfrm>
              <a:off x="5711549" y="959311"/>
              <a:ext cx="439970" cy="2583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39</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EHR Information That Supports Chronic Liver Disease Patient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34</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8515351"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20" normalizeH="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Q73. What information does your EHR system provide that helps guide your management of liver disease patients? Please select all that apply.</a:t>
            </a:r>
          </a:p>
        </p:txBody>
      </p:sp>
      <p:grpSp>
        <p:nvGrpSpPr>
          <p:cNvPr id="9" name="Group 8">
            <a:extLst>
              <a:ext uri="{FF2B5EF4-FFF2-40B4-BE49-F238E27FC236}">
                <a16:creationId xmlns:a16="http://schemas.microsoft.com/office/drawing/2014/main" id="{AB2D742F-1823-B776-13B4-9F312534CFCB}"/>
              </a:ext>
            </a:extLst>
          </p:cNvPr>
          <p:cNvGrpSpPr/>
          <p:nvPr/>
        </p:nvGrpSpPr>
        <p:grpSpPr>
          <a:xfrm>
            <a:off x="-2" y="1256220"/>
            <a:ext cx="3390902" cy="5271581"/>
            <a:chOff x="-13966780" y="3748724"/>
            <a:chExt cx="15732801" cy="1558222"/>
          </a:xfrm>
        </p:grpSpPr>
        <p:sp>
          <p:nvSpPr>
            <p:cNvPr id="10" name="object 5">
              <a:extLst>
                <a:ext uri="{FF2B5EF4-FFF2-40B4-BE49-F238E27FC236}">
                  <a16:creationId xmlns:a16="http://schemas.microsoft.com/office/drawing/2014/main" id="{4860B6C9-598A-EF68-DF30-BD6954B8AD7F}"/>
                </a:ext>
              </a:extLst>
            </p:cNvPr>
            <p:cNvSpPr/>
            <p:nvPr/>
          </p:nvSpPr>
          <p:spPr>
            <a:xfrm>
              <a:off x="-13966780" y="3748724"/>
              <a:ext cx="15732801" cy="1558222"/>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11050027" y="3796301"/>
              <a:ext cx="12167880" cy="1478180"/>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Tools in providers’ EHRs to help providers diagnose and manage disease progression are limited:</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75% of respondents report that their EHR system does not have the ability to identify patients at risk of NAFLD/NASH or liver cirrhosis.</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Only 28% of respondents reported that their EHR system contained liver disease guidelines that directed them to the right level of intervention. </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43% of respondents report comprehensive care models exist for liver disease (eg, order sets, protocols) in their EHR systems. Of note, respondents coming from urban/suburban areas were more likely to have this feature than rural respondents (a statistically significant difference of 46% versus 23%, respectively).</a:t>
              </a:r>
            </a:p>
            <a:p>
              <a:pPr marL="184149" marR="0" lvl="0" indent="-171450" algn="l" defTabSz="457200" rtl="0" eaLnBrk="1" fontAlgn="auto" latinLnBrk="0" hangingPunct="1">
                <a:lnSpc>
                  <a:spcPts val="148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0C73B1"/>
                  </a:solidFill>
                  <a:effectLst/>
                  <a:uLnTx/>
                  <a:uFillTx/>
                  <a:latin typeface="Arial" panose="020B0604020202020204"/>
                  <a:ea typeface="+mn-ea"/>
                  <a:cs typeface="OpenSans-Semibold"/>
                </a:rPr>
                <a:t>53% of respondents report that their EHR system contains liver disease patient education resources.</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3576023" y="5684840"/>
            <a:ext cx="5295021" cy="842962"/>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PCPs.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pic>
        <p:nvPicPr>
          <p:cNvPr id="15" name="Picture 14" descr="A screenshot of a graph&#10;&#10;Description automatically generated">
            <a:extLst>
              <a:ext uri="{FF2B5EF4-FFF2-40B4-BE49-F238E27FC236}">
                <a16:creationId xmlns:a16="http://schemas.microsoft.com/office/drawing/2014/main" id="{1D2054AC-A582-C4D9-8DC7-0561A15FD4BE}"/>
              </a:ext>
            </a:extLst>
          </p:cNvPr>
          <p:cNvPicPr>
            <a:picLocks noChangeAspect="1"/>
          </p:cNvPicPr>
          <p:nvPr/>
        </p:nvPicPr>
        <p:blipFill rotWithShape="1">
          <a:blip r:embed="rId4"/>
          <a:srcRect l="65920" t="25376" r="10325" b="63030"/>
          <a:stretch/>
        </p:blipFill>
        <p:spPr>
          <a:xfrm>
            <a:off x="7162393" y="2970181"/>
            <a:ext cx="1875641" cy="1184624"/>
          </a:xfrm>
          <a:prstGeom prst="rect">
            <a:avLst/>
          </a:prstGeom>
        </p:spPr>
      </p:pic>
    </p:spTree>
    <p:extLst>
      <p:ext uri="{BB962C8B-B14F-4D97-AF65-F5344CB8AC3E}">
        <p14:creationId xmlns:p14="http://schemas.microsoft.com/office/powerpoint/2010/main" val="323365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p:txBody>
          <a:bodyPr>
            <a:normAutofit/>
          </a:bodyPr>
          <a:lstStyle/>
          <a:p>
            <a:r>
              <a:rPr lang="en-US" sz="1600" b="1" noProof="0" dirty="0"/>
              <a:t>Participants Demographics</a:t>
            </a:r>
            <a:endParaRPr lang="en-US" sz="1600" b="1" dirty="0"/>
          </a:p>
        </p:txBody>
      </p:sp>
      <p:pic>
        <p:nvPicPr>
          <p:cNvPr id="3" name="Picture 2" descr="A screenshot of a computer screen&#10;&#10;Description automatically generated">
            <a:extLst>
              <a:ext uri="{FF2B5EF4-FFF2-40B4-BE49-F238E27FC236}">
                <a16:creationId xmlns:a16="http://schemas.microsoft.com/office/drawing/2014/main" id="{F31A895D-C955-4559-2C49-1A78EB7178DE}"/>
              </a:ext>
            </a:extLst>
          </p:cNvPr>
          <p:cNvPicPr>
            <a:picLocks noChangeAspect="1"/>
          </p:cNvPicPr>
          <p:nvPr/>
        </p:nvPicPr>
        <p:blipFill rotWithShape="1">
          <a:blip r:embed="rId3"/>
          <a:srcRect l="7672" t="33958" r="7672" b="26667"/>
          <a:stretch/>
        </p:blipFill>
        <p:spPr>
          <a:xfrm>
            <a:off x="471484" y="988888"/>
            <a:ext cx="8202836" cy="4937376"/>
          </a:xfrm>
          <a:prstGeom prst="rect">
            <a:avLst/>
          </a:prstGeom>
        </p:spPr>
      </p:pic>
      <p:sp>
        <p:nvSpPr>
          <p:cNvPr id="5" name="Text Placeholder 4">
            <a:extLst>
              <a:ext uri="{FF2B5EF4-FFF2-40B4-BE49-F238E27FC236}">
                <a16:creationId xmlns:a16="http://schemas.microsoft.com/office/drawing/2014/main" id="{176F8CF1-58B0-34E2-799D-60B73061A4C0}"/>
              </a:ext>
            </a:extLst>
          </p:cNvPr>
          <p:cNvSpPr>
            <a:spLocks noGrp="1"/>
          </p:cNvSpPr>
          <p:nvPr>
            <p:ph type="body" sz="quarter" idx="11"/>
          </p:nvPr>
        </p:nvSpPr>
        <p:spPr/>
        <p:txBody>
          <a:bodyPr/>
          <a:lstStyle/>
          <a:p>
            <a:r>
              <a:rPr lang="en-US" sz="1200" b="1" noProof="0" dirty="0">
                <a:solidFill>
                  <a:srgbClr val="0C73B0"/>
                </a:solidFill>
              </a:rPr>
              <a:t>Table 1</a:t>
            </a:r>
            <a:r>
              <a:rPr lang="en-US" b="1" noProof="0" dirty="0">
                <a:solidFill>
                  <a:srgbClr val="0C73B0"/>
                </a:solidFill>
              </a:rPr>
              <a:t>  |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Methodology</a:t>
            </a:r>
            <a:endParaRPr lang="en-US" sz="1200" i="1" dirty="0">
              <a:solidFill>
                <a:srgbClr val="00508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2212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 screen&#10;&#10;Description automatically generated">
            <a:extLst>
              <a:ext uri="{FF2B5EF4-FFF2-40B4-BE49-F238E27FC236}">
                <a16:creationId xmlns:a16="http://schemas.microsoft.com/office/drawing/2014/main" id="{7E0E23A3-1A68-E99B-99B8-8313F92F63E5}"/>
              </a:ext>
            </a:extLst>
          </p:cNvPr>
          <p:cNvPicPr>
            <a:picLocks noChangeAspect="1"/>
          </p:cNvPicPr>
          <p:nvPr/>
        </p:nvPicPr>
        <p:blipFill rotWithShape="1">
          <a:blip r:embed="rId3"/>
          <a:srcRect t="32179" r="58954" b="43696"/>
          <a:stretch/>
        </p:blipFill>
        <p:spPr>
          <a:xfrm>
            <a:off x="-62384" y="1449224"/>
            <a:ext cx="3378840" cy="2570016"/>
          </a:xfrm>
          <a:prstGeom prst="rect">
            <a:avLst/>
          </a:prstGeom>
        </p:spPr>
      </p:pic>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40</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Providers’ Preference for Online Resource to Guide Liver Disease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35</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1" y="4318964"/>
            <a:ext cx="9144000" cy="1187497"/>
            <a:chOff x="1" y="3916558"/>
            <a:chExt cx="9144000" cy="1187497"/>
          </a:xfrm>
        </p:grpSpPr>
        <p:sp>
          <p:nvSpPr>
            <p:cNvPr id="10" name="object 5">
              <a:extLst>
                <a:ext uri="{FF2B5EF4-FFF2-40B4-BE49-F238E27FC236}">
                  <a16:creationId xmlns:a16="http://schemas.microsoft.com/office/drawing/2014/main" id="{4860B6C9-598A-EF68-DF30-BD6954B8AD7F}"/>
                </a:ext>
              </a:extLst>
            </p:cNvPr>
            <p:cNvSpPr/>
            <p:nvPr/>
          </p:nvSpPr>
          <p:spPr>
            <a:xfrm>
              <a:off x="1" y="3916558"/>
              <a:ext cx="9144000" cy="1187497"/>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628648" y="4050119"/>
              <a:ext cx="7973619" cy="925638"/>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UpToDate is utilized by 75% of respondents across all specialties as a “real-time” resource to guide patient management decisions for their liver disease patients.</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In telephone interviews, providers shared that the online resource they use is often tailored to the question at hand (eg, guidelines versus dosing or side effect management).</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983695"/>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AGA=American Gastroenterological Association; EASL=European Association for the Study of the Liver. </a:t>
            </a:r>
          </a:p>
          <a:p>
            <a:pPr>
              <a:spcBef>
                <a:spcPts val="400"/>
              </a:spcBef>
            </a:pPr>
            <a:r>
              <a:rPr lang="en-US" sz="800" dirty="0">
                <a:solidFill>
                  <a:schemeClr val="tx1">
                    <a:lumMod val="50000"/>
                    <a:lumOff val="50000"/>
                  </a:schemeClr>
                </a:solidFill>
              </a:rPr>
              <a:t>N=400 (100 Gastroenterologists, 100 Hospital-based Specialists, </a:t>
            </a:r>
          </a:p>
          <a:p>
            <a:pPr>
              <a:spcBef>
                <a:spcPts val="400"/>
              </a:spcBef>
            </a:pPr>
            <a:r>
              <a:rPr lang="en-US" sz="800" dirty="0">
                <a:solidFill>
                  <a:schemeClr val="tx1">
                    <a:lumMod val="50000"/>
                    <a:lumOff val="50000"/>
                  </a:schemeClr>
                </a:solidFill>
              </a:rPr>
              <a:t>100 PCPs, 100 NPs/PAs).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Q3.7. When you have a liver disease patient sitting in front of you and you need a “real-time” online resource for disease management recommendations, where do you go? Please type in your response.</a:t>
            </a:r>
          </a:p>
        </p:txBody>
      </p:sp>
      <p:pic>
        <p:nvPicPr>
          <p:cNvPr id="11" name="Picture 10" descr="A screenshot of a computer screen&#10;&#10;Description automatically generated">
            <a:extLst>
              <a:ext uri="{FF2B5EF4-FFF2-40B4-BE49-F238E27FC236}">
                <a16:creationId xmlns:a16="http://schemas.microsoft.com/office/drawing/2014/main" id="{9D176935-1207-EB01-6973-C4AE8363E36C}"/>
              </a:ext>
            </a:extLst>
          </p:cNvPr>
          <p:cNvPicPr>
            <a:picLocks noChangeAspect="1"/>
          </p:cNvPicPr>
          <p:nvPr/>
        </p:nvPicPr>
        <p:blipFill rotWithShape="1">
          <a:blip r:embed="rId3"/>
          <a:srcRect l="41661" t="33400" r="21479" b="51117"/>
          <a:stretch/>
        </p:blipFill>
        <p:spPr>
          <a:xfrm>
            <a:off x="3862742" y="1702063"/>
            <a:ext cx="3497374" cy="1901203"/>
          </a:xfrm>
          <a:prstGeom prst="rect">
            <a:avLst/>
          </a:prstGeom>
        </p:spPr>
      </p:pic>
    </p:spTree>
    <p:extLst>
      <p:ext uri="{BB962C8B-B14F-4D97-AF65-F5344CB8AC3E}">
        <p14:creationId xmlns:p14="http://schemas.microsoft.com/office/powerpoint/2010/main" val="36942724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EDDD849-E0D0-363F-3AE7-7450404557BF}"/>
              </a:ext>
            </a:extLst>
          </p:cNvPr>
          <p:cNvGrpSpPr/>
          <p:nvPr/>
        </p:nvGrpSpPr>
        <p:grpSpPr>
          <a:xfrm>
            <a:off x="368300" y="1388032"/>
            <a:ext cx="7632700" cy="4385640"/>
            <a:chOff x="457200" y="1388032"/>
            <a:chExt cx="6694362" cy="3846484"/>
          </a:xfrm>
        </p:grpSpPr>
        <p:pic>
          <p:nvPicPr>
            <p:cNvPr id="4" name="Picture 3" descr="A screenshot of a computer screen&#10;&#10;Description automatically generated">
              <a:extLst>
                <a:ext uri="{FF2B5EF4-FFF2-40B4-BE49-F238E27FC236}">
                  <a16:creationId xmlns:a16="http://schemas.microsoft.com/office/drawing/2014/main" id="{52EA2B2E-EFB3-8F54-E05E-ADEDFD3F20FC}"/>
                </a:ext>
              </a:extLst>
            </p:cNvPr>
            <p:cNvPicPr>
              <a:picLocks noChangeAspect="1"/>
            </p:cNvPicPr>
            <p:nvPr/>
          </p:nvPicPr>
          <p:blipFill rotWithShape="1">
            <a:blip r:embed="rId3"/>
            <a:srcRect l="6383" t="43519" r="6862" b="17963"/>
            <a:stretch/>
          </p:blipFill>
          <p:spPr>
            <a:xfrm>
              <a:off x="457200" y="1388032"/>
              <a:ext cx="6694362" cy="3846484"/>
            </a:xfrm>
            <a:prstGeom prst="rect">
              <a:avLst/>
            </a:prstGeom>
          </p:spPr>
        </p:pic>
        <p:sp>
          <p:nvSpPr>
            <p:cNvPr id="8" name="Rectangle 7">
              <a:extLst>
                <a:ext uri="{FF2B5EF4-FFF2-40B4-BE49-F238E27FC236}">
                  <a16:creationId xmlns:a16="http://schemas.microsoft.com/office/drawing/2014/main" id="{8FE9174E-50B5-2B0F-3401-03B1776987A0}"/>
                </a:ext>
              </a:extLst>
            </p:cNvPr>
            <p:cNvSpPr/>
            <p:nvPr/>
          </p:nvSpPr>
          <p:spPr>
            <a:xfrm>
              <a:off x="4203700" y="1676662"/>
              <a:ext cx="2947862" cy="11300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41</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Resources That Support Liver Disease Patient Management</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36</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4368801" y="1868901"/>
            <a:ext cx="4775200" cy="1518540"/>
            <a:chOff x="-623449" y="3987675"/>
            <a:chExt cx="9767452" cy="774496"/>
          </a:xfrm>
        </p:grpSpPr>
        <p:sp>
          <p:nvSpPr>
            <p:cNvPr id="10" name="object 5">
              <a:extLst>
                <a:ext uri="{FF2B5EF4-FFF2-40B4-BE49-F238E27FC236}">
                  <a16:creationId xmlns:a16="http://schemas.microsoft.com/office/drawing/2014/main" id="{4860B6C9-598A-EF68-DF30-BD6954B8AD7F}"/>
                </a:ext>
              </a:extLst>
            </p:cNvPr>
            <p:cNvSpPr/>
            <p:nvPr/>
          </p:nvSpPr>
          <p:spPr>
            <a:xfrm>
              <a:off x="-623449" y="3987675"/>
              <a:ext cx="9767452" cy="77449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207815" y="4050119"/>
              <a:ext cx="8793499" cy="648696"/>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Respondents had statistically significant increases in their importance ratings for several of their liver disease resources:</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+34% Guidelines created by third parties</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+72% Liver disease information and resources in the EHR</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+40% Liver disease order set or pathway in the EHR system</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983695"/>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397032"/>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Q62. Please rate the importance of the following resources in their ability to support liver disease patient management. Please use a 7-point scale, where 1=not at all important and 7=very important.</a:t>
            </a:r>
          </a:p>
        </p:txBody>
      </p:sp>
    </p:spTree>
    <p:extLst>
      <p:ext uri="{BB962C8B-B14F-4D97-AF65-F5344CB8AC3E}">
        <p14:creationId xmlns:p14="http://schemas.microsoft.com/office/powerpoint/2010/main" val="9387993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42</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Ancillary Services Available at Urban/Suburban Versus Rural Locations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37</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5283200" y="3275025"/>
            <a:ext cx="3860801" cy="1730181"/>
            <a:chOff x="-2409711" y="3987675"/>
            <a:chExt cx="11553717" cy="636226"/>
          </a:xfrm>
        </p:grpSpPr>
        <p:sp>
          <p:nvSpPr>
            <p:cNvPr id="10" name="object 5">
              <a:extLst>
                <a:ext uri="{FF2B5EF4-FFF2-40B4-BE49-F238E27FC236}">
                  <a16:creationId xmlns:a16="http://schemas.microsoft.com/office/drawing/2014/main" id="{4860B6C9-598A-EF68-DF30-BD6954B8AD7F}"/>
                </a:ext>
              </a:extLst>
            </p:cNvPr>
            <p:cNvSpPr/>
            <p:nvPr/>
          </p:nvSpPr>
          <p:spPr>
            <a:xfrm>
              <a:off x="-2409711" y="3987675"/>
              <a:ext cx="11553717" cy="63622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1801621" y="4050119"/>
              <a:ext cx="10387306" cy="524289"/>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Ancillary services are generally less available to respondents in rural settings, and in many cases, statistically significant differences occurred as compared to urban/suburban respondents (ie, fewer in-house pathology labs, stand-alone endoscopy centers, in-house infusion centers, specialty pharmacies, and clinical research).</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983695"/>
            <a:ext cx="6468188" cy="494223"/>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(356 Suburban/Urban-based Providers, 44 Rural-based Providers).</a:t>
            </a:r>
          </a:p>
          <a:p>
            <a:pPr>
              <a:spcBef>
                <a:spcPts val="400"/>
              </a:spcBef>
            </a:pPr>
            <a:r>
              <a:rPr lang="en-US" sz="800" dirty="0">
                <a:solidFill>
                  <a:schemeClr val="tx1">
                    <a:lumMod val="50000"/>
                    <a:lumOff val="50000"/>
                  </a:schemeClr>
                </a:solidFill>
              </a:rPr>
              <a:t>*This number is statistically significant at 95% confidence versus rural-based providers.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Q3.26. Considering all of your organization’s sites of care, do your or other sites offer the following ancillary services to patients?</a:t>
            </a:r>
          </a:p>
        </p:txBody>
      </p:sp>
      <p:pic>
        <p:nvPicPr>
          <p:cNvPr id="5" name="Picture 4" descr="A screenshot of a computer screen&#10;&#10;Description automatically generated">
            <a:extLst>
              <a:ext uri="{FF2B5EF4-FFF2-40B4-BE49-F238E27FC236}">
                <a16:creationId xmlns:a16="http://schemas.microsoft.com/office/drawing/2014/main" id="{2956966E-409B-FCC0-A950-30A4B5ABBE70}"/>
              </a:ext>
            </a:extLst>
          </p:cNvPr>
          <p:cNvPicPr>
            <a:picLocks noChangeAspect="1"/>
          </p:cNvPicPr>
          <p:nvPr/>
        </p:nvPicPr>
        <p:blipFill rotWithShape="1">
          <a:blip r:embed="rId3"/>
          <a:srcRect l="7103" t="36051" r="9891" b="18519"/>
          <a:stretch/>
        </p:blipFill>
        <p:spPr>
          <a:xfrm>
            <a:off x="135482" y="1207869"/>
            <a:ext cx="6742752" cy="4775826"/>
          </a:xfrm>
          <a:prstGeom prst="rect">
            <a:avLst/>
          </a:prstGeom>
        </p:spPr>
      </p:pic>
    </p:spTree>
    <p:extLst>
      <p:ext uri="{BB962C8B-B14F-4D97-AF65-F5344CB8AC3E}">
        <p14:creationId xmlns:p14="http://schemas.microsoft.com/office/powerpoint/2010/main" val="3797895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43</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Types of Pharmacies Used by CLD Patients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38</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1" y="4931271"/>
            <a:ext cx="5638802" cy="1480172"/>
            <a:chOff x="-3053468" y="3987675"/>
            <a:chExt cx="7521776" cy="544292"/>
          </a:xfrm>
        </p:grpSpPr>
        <p:sp>
          <p:nvSpPr>
            <p:cNvPr id="10" name="object 5">
              <a:extLst>
                <a:ext uri="{FF2B5EF4-FFF2-40B4-BE49-F238E27FC236}">
                  <a16:creationId xmlns:a16="http://schemas.microsoft.com/office/drawing/2014/main" id="{4860B6C9-598A-EF68-DF30-BD6954B8AD7F}"/>
                </a:ext>
              </a:extLst>
            </p:cNvPr>
            <p:cNvSpPr/>
            <p:nvPr/>
          </p:nvSpPr>
          <p:spPr>
            <a:xfrm>
              <a:off x="-3053468" y="3987675"/>
              <a:ext cx="7521776" cy="544292"/>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2214892" y="4031439"/>
              <a:ext cx="6530732" cy="481848"/>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60% of respondents report their patients with CLD utilize retail pharmacies (including retail mail order).</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In telephone interviews, respondents said that in some cases, specialty pharmacy organizations were helpful in minimizing the administrative burden (eg, prior authorizations) or that they hoped their use would translate into a better patient experience.</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5943600" y="5257799"/>
            <a:ext cx="2781849" cy="1116971"/>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Hospital-based Specialists and PCPs.</a:t>
            </a:r>
          </a:p>
          <a:p>
            <a:pPr>
              <a:spcBef>
                <a:spcPts val="400"/>
              </a:spcBef>
            </a:pPr>
            <a:r>
              <a:rPr lang="en-US" sz="800" dirty="0">
                <a:solidFill>
                  <a:schemeClr val="tx1">
                    <a:lumMod val="50000"/>
                    <a:lumOff val="50000"/>
                  </a:schemeClr>
                </a:solidFill>
              </a:rPr>
              <a:t>†This number is statistically significant at 95% confidence versus all others.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Q56. What percent of your prescriptions for chronic liver disease medications are sent to the following locations?</a:t>
            </a:r>
          </a:p>
        </p:txBody>
      </p:sp>
      <p:pic>
        <p:nvPicPr>
          <p:cNvPr id="4" name="Picture 3" descr="A screenshot of a computer screen&#10;&#10;Description automatically generated">
            <a:extLst>
              <a:ext uri="{FF2B5EF4-FFF2-40B4-BE49-F238E27FC236}">
                <a16:creationId xmlns:a16="http://schemas.microsoft.com/office/drawing/2014/main" id="{C4A22B7E-827E-747F-FB26-203946F47A78}"/>
              </a:ext>
            </a:extLst>
          </p:cNvPr>
          <p:cNvPicPr>
            <a:picLocks noChangeAspect="1"/>
          </p:cNvPicPr>
          <p:nvPr/>
        </p:nvPicPr>
        <p:blipFill rotWithShape="1">
          <a:blip r:embed="rId3"/>
          <a:srcRect l="3803" t="31852" r="3803" b="37037"/>
          <a:stretch/>
        </p:blipFill>
        <p:spPr>
          <a:xfrm>
            <a:off x="34112" y="1182525"/>
            <a:ext cx="8513536" cy="3709806"/>
          </a:xfrm>
          <a:prstGeom prst="rect">
            <a:avLst/>
          </a:prstGeom>
        </p:spPr>
      </p:pic>
    </p:spTree>
    <p:extLst>
      <p:ext uri="{BB962C8B-B14F-4D97-AF65-F5344CB8AC3E}">
        <p14:creationId xmlns:p14="http://schemas.microsoft.com/office/powerpoint/2010/main" val="16205972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CCB8FCDA-7D54-B9EA-5882-4543C34E3EE2}"/>
              </a:ext>
            </a:extLst>
          </p:cNvPr>
          <p:cNvGrpSpPr/>
          <p:nvPr/>
        </p:nvGrpSpPr>
        <p:grpSpPr>
          <a:xfrm>
            <a:off x="3688692" y="918631"/>
            <a:ext cx="4940958" cy="5642810"/>
            <a:chOff x="342900" y="1310991"/>
            <a:chExt cx="4597400" cy="5250450"/>
          </a:xfrm>
        </p:grpSpPr>
        <p:pic>
          <p:nvPicPr>
            <p:cNvPr id="5" name="Picture 4" descr="A screenshot of a computer screen&#10;&#10;Description automatically generated">
              <a:extLst>
                <a:ext uri="{FF2B5EF4-FFF2-40B4-BE49-F238E27FC236}">
                  <a16:creationId xmlns:a16="http://schemas.microsoft.com/office/drawing/2014/main" id="{C8B470CD-0BD6-11F0-FC85-0DC8DE352042}"/>
                </a:ext>
              </a:extLst>
            </p:cNvPr>
            <p:cNvPicPr>
              <a:picLocks noChangeAspect="1"/>
            </p:cNvPicPr>
            <p:nvPr/>
          </p:nvPicPr>
          <p:blipFill rotWithShape="1">
            <a:blip r:embed="rId3"/>
            <a:srcRect l="6624" t="30000" r="26274" b="9444"/>
            <a:stretch/>
          </p:blipFill>
          <p:spPr>
            <a:xfrm>
              <a:off x="342900" y="1310991"/>
              <a:ext cx="4495799" cy="5250450"/>
            </a:xfrm>
            <a:prstGeom prst="rect">
              <a:avLst/>
            </a:prstGeom>
          </p:spPr>
        </p:pic>
        <p:sp>
          <p:nvSpPr>
            <p:cNvPr id="11" name="Rectangle 10">
              <a:extLst>
                <a:ext uri="{FF2B5EF4-FFF2-40B4-BE49-F238E27FC236}">
                  <a16:creationId xmlns:a16="http://schemas.microsoft.com/office/drawing/2014/main" id="{406B3B52-6CD0-F69B-2D33-62ECDBEA8BF4}"/>
                </a:ext>
              </a:extLst>
            </p:cNvPr>
            <p:cNvSpPr/>
            <p:nvPr/>
          </p:nvSpPr>
          <p:spPr>
            <a:xfrm>
              <a:off x="4483100" y="1662813"/>
              <a:ext cx="457200" cy="2114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44</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Specialty Pharmacy Services That Support Liver Disease Patients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39</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2" y="3243635"/>
            <a:ext cx="3590216" cy="1486596"/>
            <a:chOff x="-3689078" y="3987675"/>
            <a:chExt cx="4789103" cy="546654"/>
          </a:xfrm>
        </p:grpSpPr>
        <p:sp>
          <p:nvSpPr>
            <p:cNvPr id="10" name="object 5">
              <a:extLst>
                <a:ext uri="{FF2B5EF4-FFF2-40B4-BE49-F238E27FC236}">
                  <a16:creationId xmlns:a16="http://schemas.microsoft.com/office/drawing/2014/main" id="{4860B6C9-598A-EF68-DF30-BD6954B8AD7F}"/>
                </a:ext>
              </a:extLst>
            </p:cNvPr>
            <p:cNvSpPr/>
            <p:nvPr/>
          </p:nvSpPr>
          <p:spPr>
            <a:xfrm>
              <a:off x="-3689078" y="3987675"/>
              <a:ext cx="4789103" cy="546654"/>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2837516" y="4031439"/>
              <a:ext cx="3886718" cy="453554"/>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Collectively, respondents rated patient adherence programs, follow-up calls post hospital discharge, and patient education services as the most important services that specialty pharmacy offers in support of their liver disease patients. </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4695922"/>
            <a:ext cx="3067052" cy="1116971"/>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Hospital-based Specialists.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3067052" cy="819455"/>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Q3.27. Of the following services that your specialty pharmacy offers, which do you feel are most important in supporting patients living with liver disease? Please use a 7-point scale, where 1=not at all important and 7=very important.</a:t>
            </a:r>
          </a:p>
        </p:txBody>
      </p:sp>
      <p:pic>
        <p:nvPicPr>
          <p:cNvPr id="17" name="Picture 16" descr="A screenshot of a computer screen&#10;&#10;Description automatically generated">
            <a:extLst>
              <a:ext uri="{FF2B5EF4-FFF2-40B4-BE49-F238E27FC236}">
                <a16:creationId xmlns:a16="http://schemas.microsoft.com/office/drawing/2014/main" id="{54A850F1-9D17-A7DD-A654-29B9928408B0}"/>
              </a:ext>
            </a:extLst>
          </p:cNvPr>
          <p:cNvPicPr>
            <a:picLocks noChangeAspect="1"/>
          </p:cNvPicPr>
          <p:nvPr/>
        </p:nvPicPr>
        <p:blipFill rotWithShape="1">
          <a:blip r:embed="rId3"/>
          <a:srcRect l="67223" t="33293" r="9024" b="55093"/>
          <a:stretch/>
        </p:blipFill>
        <p:spPr>
          <a:xfrm>
            <a:off x="476492" y="1717894"/>
            <a:ext cx="2199307" cy="1391579"/>
          </a:xfrm>
          <a:prstGeom prst="rect">
            <a:avLst/>
          </a:prstGeom>
        </p:spPr>
      </p:pic>
    </p:spTree>
    <p:extLst>
      <p:ext uri="{BB962C8B-B14F-4D97-AF65-F5344CB8AC3E}">
        <p14:creationId xmlns:p14="http://schemas.microsoft.com/office/powerpoint/2010/main" val="29705063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0C31DBE4-B3ED-DFC3-E34E-37FCA9215F6D}"/>
              </a:ext>
            </a:extLst>
          </p:cNvPr>
          <p:cNvGrpSpPr/>
          <p:nvPr/>
        </p:nvGrpSpPr>
        <p:grpSpPr>
          <a:xfrm>
            <a:off x="385320" y="1256220"/>
            <a:ext cx="8758681" cy="4255580"/>
            <a:chOff x="583278" y="1586200"/>
            <a:chExt cx="7112395" cy="3455699"/>
          </a:xfrm>
        </p:grpSpPr>
        <p:pic>
          <p:nvPicPr>
            <p:cNvPr id="4" name="Picture 3" descr="A screenshot of a phone&#10;&#10;Description automatically generated">
              <a:extLst>
                <a:ext uri="{FF2B5EF4-FFF2-40B4-BE49-F238E27FC236}">
                  <a16:creationId xmlns:a16="http://schemas.microsoft.com/office/drawing/2014/main" id="{6BEE5773-A7CF-C14F-8739-83E1AD3B1B72}"/>
                </a:ext>
              </a:extLst>
            </p:cNvPr>
            <p:cNvPicPr>
              <a:picLocks noChangeAspect="1"/>
            </p:cNvPicPr>
            <p:nvPr/>
          </p:nvPicPr>
          <p:blipFill rotWithShape="1">
            <a:blip r:embed="rId3"/>
            <a:srcRect l="6863" t="30185" r="14218" b="40185"/>
            <a:stretch/>
          </p:blipFill>
          <p:spPr>
            <a:xfrm>
              <a:off x="583278" y="1586200"/>
              <a:ext cx="7112394" cy="3455699"/>
            </a:xfrm>
            <a:prstGeom prst="rect">
              <a:avLst/>
            </a:prstGeom>
          </p:spPr>
        </p:pic>
        <p:sp>
          <p:nvSpPr>
            <p:cNvPr id="8" name="Rectangle 7">
              <a:extLst>
                <a:ext uri="{FF2B5EF4-FFF2-40B4-BE49-F238E27FC236}">
                  <a16:creationId xmlns:a16="http://schemas.microsoft.com/office/drawing/2014/main" id="{0A2E8615-58FC-5420-6751-3BA5CD327BCF}"/>
                </a:ext>
              </a:extLst>
            </p:cNvPr>
            <p:cNvSpPr/>
            <p:nvPr/>
          </p:nvSpPr>
          <p:spPr>
            <a:xfrm>
              <a:off x="4089399" y="2837235"/>
              <a:ext cx="3606274" cy="426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45</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Utilization of Telemedicine—Pre-pandemic Versus Current Utilization</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40</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4660899" y="2840452"/>
            <a:ext cx="4483101" cy="1163265"/>
            <a:chOff x="-4037845" y="3987675"/>
            <a:chExt cx="5980150" cy="427758"/>
          </a:xfrm>
        </p:grpSpPr>
        <p:sp>
          <p:nvSpPr>
            <p:cNvPr id="10" name="object 5">
              <a:extLst>
                <a:ext uri="{FF2B5EF4-FFF2-40B4-BE49-F238E27FC236}">
                  <a16:creationId xmlns:a16="http://schemas.microsoft.com/office/drawing/2014/main" id="{4860B6C9-598A-EF68-DF30-BD6954B8AD7F}"/>
                </a:ext>
              </a:extLst>
            </p:cNvPr>
            <p:cNvSpPr/>
            <p:nvPr/>
          </p:nvSpPr>
          <p:spPr>
            <a:xfrm>
              <a:off x="-4037845" y="3987675"/>
              <a:ext cx="5980150" cy="427758"/>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3790721" y="4031439"/>
              <a:ext cx="5421099" cy="340377"/>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Utilization of telemedicine remains higher than </a:t>
              </a:r>
              <a:b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b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pre-pandemic levels (21% versus 8%, respectively). </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In telephone interviews, respondents stated that the pandemic accelerated their adoption of telemedicine. </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628648" y="5473674"/>
            <a:ext cx="6686552" cy="400965"/>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8515352"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10" normalizeH="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Q3.28.1 What percent of all your liver patients’ routine office visits (that do not require a physical exam) are delivered by the following means?</a:t>
            </a:r>
          </a:p>
        </p:txBody>
      </p:sp>
    </p:spTree>
    <p:extLst>
      <p:ext uri="{BB962C8B-B14F-4D97-AF65-F5344CB8AC3E}">
        <p14:creationId xmlns:p14="http://schemas.microsoft.com/office/powerpoint/2010/main" val="7719282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2">
            <a:extLst>
              <a:ext uri="{FF2B5EF4-FFF2-40B4-BE49-F238E27FC236}">
                <a16:creationId xmlns:a16="http://schemas.microsoft.com/office/drawing/2014/main" id="{A90BA140-8D49-4E46-AE77-D2C59C7F6E2C}"/>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46</a:t>
            </a:fld>
            <a:endParaRPr lang="en-US" dirty="0"/>
          </a:p>
        </p:txBody>
      </p:sp>
      <p:sp>
        <p:nvSpPr>
          <p:cNvPr id="7" name="Text Placeholder 6">
            <a:extLst>
              <a:ext uri="{FF2B5EF4-FFF2-40B4-BE49-F238E27FC236}">
                <a16:creationId xmlns:a16="http://schemas.microsoft.com/office/drawing/2014/main" id="{FA5E8B5A-C1A5-7F3A-7048-FEA56A4ADBB1}"/>
              </a:ext>
            </a:extLst>
          </p:cNvPr>
          <p:cNvSpPr>
            <a:spLocks noGrp="1"/>
          </p:cNvSpPr>
          <p:nvPr>
            <p:ph type="body" sz="quarter" idx="10"/>
          </p:nvPr>
        </p:nvSpPr>
        <p:spPr>
          <a:xfrm>
            <a:off x="628648" y="557631"/>
            <a:ext cx="8242397" cy="541069"/>
          </a:xfrm>
        </p:spPr>
        <p:txBody>
          <a:bodyPr>
            <a:noAutofit/>
          </a:bodyPr>
          <a:lstStyle/>
          <a:p>
            <a:r>
              <a:rPr lang="en-US" sz="1600" b="1" noProof="0" dirty="0"/>
              <a:t>Drivers of Telemedicine Utilization for Routine Patient Visits</a:t>
            </a:r>
          </a:p>
        </p:txBody>
      </p:sp>
      <p:sp>
        <p:nvSpPr>
          <p:cNvPr id="14" name="Text Placeholder 13">
            <a:extLst>
              <a:ext uri="{FF2B5EF4-FFF2-40B4-BE49-F238E27FC236}">
                <a16:creationId xmlns:a16="http://schemas.microsoft.com/office/drawing/2014/main" id="{D7745A9C-DA58-A67E-ADBB-1D1D08BF8C55}"/>
              </a:ext>
            </a:extLst>
          </p:cNvPr>
          <p:cNvSpPr>
            <a:spLocks noGrp="1"/>
          </p:cNvSpPr>
          <p:nvPr>
            <p:ph type="body" sz="quarter" idx="11"/>
          </p:nvPr>
        </p:nvSpPr>
        <p:spPr/>
        <p:txBody>
          <a:bodyPr/>
          <a:lstStyle/>
          <a:p>
            <a:r>
              <a:rPr lang="en-US" sz="1200" b="1" noProof="0" dirty="0">
                <a:solidFill>
                  <a:srgbClr val="0C73B0"/>
                </a:solidFill>
              </a:rPr>
              <a:t>Figure 41</a:t>
            </a:r>
            <a:r>
              <a:rPr lang="en-US" b="1" noProof="0" dirty="0">
                <a:solidFill>
                  <a:srgbClr val="0C73B0"/>
                </a:solidFill>
              </a:rPr>
              <a:t>  |  </a:t>
            </a:r>
            <a:r>
              <a:rPr lang="en-US" b="1" dirty="0">
                <a:solidFill>
                  <a:srgbClr val="005084"/>
                </a:solidFill>
              </a:rPr>
              <a:t>Resources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  </a:t>
            </a:r>
            <a:r>
              <a:rPr lang="en-US" i="1" dirty="0"/>
              <a:t>Primary Market Research via Survey</a:t>
            </a:r>
            <a:endParaRPr lang="en-US" b="1" dirty="0">
              <a:solidFill>
                <a:srgbClr val="005084"/>
              </a:solidFill>
            </a:endParaRPr>
          </a:p>
        </p:txBody>
      </p:sp>
      <p:grpSp>
        <p:nvGrpSpPr>
          <p:cNvPr id="9" name="Group 8">
            <a:extLst>
              <a:ext uri="{FF2B5EF4-FFF2-40B4-BE49-F238E27FC236}">
                <a16:creationId xmlns:a16="http://schemas.microsoft.com/office/drawing/2014/main" id="{AB2D742F-1823-B776-13B4-9F312534CFCB}"/>
              </a:ext>
            </a:extLst>
          </p:cNvPr>
          <p:cNvGrpSpPr/>
          <p:nvPr/>
        </p:nvGrpSpPr>
        <p:grpSpPr>
          <a:xfrm>
            <a:off x="-1" y="4931275"/>
            <a:ext cx="5105401" cy="898029"/>
            <a:chOff x="-3053468" y="3987675"/>
            <a:chExt cx="6810255" cy="330225"/>
          </a:xfrm>
        </p:grpSpPr>
        <p:sp>
          <p:nvSpPr>
            <p:cNvPr id="10" name="object 5">
              <a:extLst>
                <a:ext uri="{FF2B5EF4-FFF2-40B4-BE49-F238E27FC236}">
                  <a16:creationId xmlns:a16="http://schemas.microsoft.com/office/drawing/2014/main" id="{4860B6C9-598A-EF68-DF30-BD6954B8AD7F}"/>
                </a:ext>
              </a:extLst>
            </p:cNvPr>
            <p:cNvSpPr/>
            <p:nvPr/>
          </p:nvSpPr>
          <p:spPr>
            <a:xfrm>
              <a:off x="-3053468" y="3987675"/>
              <a:ext cx="6640846" cy="330225"/>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sz="1200" dirty="0"/>
            </a:p>
          </p:txBody>
        </p:sp>
        <p:sp>
          <p:nvSpPr>
            <p:cNvPr id="12" name="TextBox 11">
              <a:extLst>
                <a:ext uri="{FF2B5EF4-FFF2-40B4-BE49-F238E27FC236}">
                  <a16:creationId xmlns:a16="http://schemas.microsoft.com/office/drawing/2014/main" id="{05A21CE5-85B7-266A-4E9F-AABA4B46157A}"/>
                </a:ext>
              </a:extLst>
            </p:cNvPr>
            <p:cNvSpPr txBox="1"/>
            <p:nvPr/>
          </p:nvSpPr>
          <p:spPr>
            <a:xfrm>
              <a:off x="-2214892" y="4022099"/>
              <a:ext cx="5971679" cy="269642"/>
            </a:xfrm>
            <a:prstGeom prst="rect">
              <a:avLst/>
            </a:prstGeom>
            <a:noFill/>
          </p:spPr>
          <p:txBody>
            <a:bodyPr wrap="square" lIns="0">
              <a:spAutoFit/>
            </a:bodyPr>
            <a:lstStyle/>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Patient demand and preference are driving telemedicine use. </a:t>
              </a:r>
            </a:p>
            <a:p>
              <a:pPr marL="12699" marR="0" lvl="0" indent="0" algn="l" defTabSz="457200" rtl="0" eaLnBrk="1" fontAlgn="auto" latinLnBrk="0" hangingPunct="1">
                <a:lnSpc>
                  <a:spcPts val="1480"/>
                </a:lnSpc>
                <a:spcBef>
                  <a:spcPts val="600"/>
                </a:spcBef>
                <a:spcAft>
                  <a:spcPts val="0"/>
                </a:spcAft>
                <a:buClrTx/>
                <a:buSzTx/>
                <a:buFontTx/>
                <a:buNone/>
                <a:tabLst/>
                <a:defRPr/>
              </a:pPr>
              <a:r>
                <a:rPr kumimoji="0" lang="en-US" sz="1200" b="0" i="0" u="none" strike="noStrike" kern="1200" cap="none" spc="0" normalizeH="0" baseline="0" noProof="0" dirty="0">
                  <a:ln>
                    <a:noFill/>
                  </a:ln>
                  <a:solidFill>
                    <a:srgbClr val="0C73B1"/>
                  </a:solidFill>
                  <a:effectLst/>
                  <a:uLnTx/>
                  <a:uFillTx/>
                  <a:latin typeface="Arial" panose="020B0604020202020204"/>
                  <a:ea typeface="+mn-ea"/>
                  <a:cs typeface="OpenSans-Semibold"/>
                </a:rPr>
                <a:t>In the telephone interviews, providers shared that they will continue to offer telemedicine as long as it is reimbursed.</a:t>
              </a:r>
            </a:p>
          </p:txBody>
        </p:sp>
      </p:grpSp>
      <p:sp>
        <p:nvSpPr>
          <p:cNvPr id="16" name="Text Placeholder 8">
            <a:extLst>
              <a:ext uri="{FF2B5EF4-FFF2-40B4-BE49-F238E27FC236}">
                <a16:creationId xmlns:a16="http://schemas.microsoft.com/office/drawing/2014/main" id="{C7B10219-8C4E-C199-E6B5-1D7F1463B2D3}"/>
              </a:ext>
            </a:extLst>
          </p:cNvPr>
          <p:cNvSpPr txBox="1">
            <a:spLocks/>
          </p:cNvSpPr>
          <p:nvPr/>
        </p:nvSpPr>
        <p:spPr>
          <a:xfrm>
            <a:off x="5105400" y="4819971"/>
            <a:ext cx="3620049" cy="1116971"/>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Hospital-based Specialists.</a:t>
            </a:r>
          </a:p>
          <a:p>
            <a:pPr>
              <a:spcBef>
                <a:spcPts val="400"/>
              </a:spcBef>
            </a:pPr>
            <a:r>
              <a:rPr lang="en-US" sz="800" dirty="0">
                <a:solidFill>
                  <a:schemeClr val="tx1">
                    <a:lumMod val="50000"/>
                    <a:lumOff val="50000"/>
                  </a:schemeClr>
                </a:solidFill>
              </a:rPr>
              <a:t>†This number is statistically significant at 95% confidence versus PCPs and Gastroenterologists.</a:t>
            </a:r>
          </a:p>
          <a:p>
            <a:pPr>
              <a:spcBef>
                <a:spcPts val="400"/>
              </a:spcBef>
            </a:pPr>
            <a:r>
              <a:rPr lang="en-US" sz="800" dirty="0">
                <a:solidFill>
                  <a:schemeClr val="tx1">
                    <a:lumMod val="50000"/>
                    <a:lumOff val="50000"/>
                  </a:schemeClr>
                </a:solidFill>
              </a:rPr>
              <a:t>‡This number is statistically significant at 95% confidence versus Gastroenterologists.</a:t>
            </a:r>
          </a:p>
        </p:txBody>
      </p:sp>
      <p:sp>
        <p:nvSpPr>
          <p:cNvPr id="3" name="TextBox 2">
            <a:extLst>
              <a:ext uri="{FF2B5EF4-FFF2-40B4-BE49-F238E27FC236}">
                <a16:creationId xmlns:a16="http://schemas.microsoft.com/office/drawing/2014/main" id="{4EA765FC-CBEA-04ED-A8A6-AE4EE4EDB0A4}"/>
              </a:ext>
            </a:extLst>
          </p:cNvPr>
          <p:cNvSpPr txBox="1"/>
          <p:nvPr/>
        </p:nvSpPr>
        <p:spPr>
          <a:xfrm>
            <a:off x="628648" y="918631"/>
            <a:ext cx="7973618" cy="237757"/>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4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Q3.29. Why are you using telemedicine for routine patient visits?</a:t>
            </a:r>
          </a:p>
        </p:txBody>
      </p:sp>
      <p:pic>
        <p:nvPicPr>
          <p:cNvPr id="5" name="Picture 4" descr="A screenshot of a black and blue screen&#10;&#10;Description automatically generated">
            <a:extLst>
              <a:ext uri="{FF2B5EF4-FFF2-40B4-BE49-F238E27FC236}">
                <a16:creationId xmlns:a16="http://schemas.microsoft.com/office/drawing/2014/main" id="{99DEC2B5-F83E-CC33-E7AB-3F4E7531D133}"/>
              </a:ext>
            </a:extLst>
          </p:cNvPr>
          <p:cNvPicPr>
            <a:picLocks noChangeAspect="1"/>
          </p:cNvPicPr>
          <p:nvPr/>
        </p:nvPicPr>
        <p:blipFill rotWithShape="1">
          <a:blip r:embed="rId3"/>
          <a:srcRect l="6863" t="41667" r="14531" b="30185"/>
          <a:stretch/>
        </p:blipFill>
        <p:spPr>
          <a:xfrm>
            <a:off x="590549" y="1256220"/>
            <a:ext cx="7273130" cy="3370475"/>
          </a:xfrm>
          <a:prstGeom prst="rect">
            <a:avLst/>
          </a:prstGeom>
        </p:spPr>
      </p:pic>
    </p:spTree>
    <p:extLst>
      <p:ext uri="{BB962C8B-B14F-4D97-AF65-F5344CB8AC3E}">
        <p14:creationId xmlns:p14="http://schemas.microsoft.com/office/powerpoint/2010/main" val="40551845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E743C3-7292-F24F-B9DE-91CF87FC35CF}"/>
              </a:ext>
            </a:extLst>
          </p:cNvPr>
          <p:cNvSpPr>
            <a:spLocks noGrp="1"/>
          </p:cNvSpPr>
          <p:nvPr>
            <p:ph type="sldNum" sz="quarter" idx="4"/>
          </p:nvPr>
        </p:nvSpPr>
        <p:spPr/>
        <p:txBody>
          <a:bodyPr/>
          <a:lstStyle/>
          <a:p>
            <a:fld id="{B4C418BB-1784-46AF-9935-8D4420794891}" type="slidenum">
              <a:rPr lang="en-US" smtClean="0"/>
              <a:pPr/>
              <a:t>47</a:t>
            </a:fld>
            <a:endParaRPr lang="en-US" dirty="0"/>
          </a:p>
        </p:txBody>
      </p:sp>
      <p:pic>
        <p:nvPicPr>
          <p:cNvPr id="5" name="Picture 4" descr="A picture containing icon&#10;&#10;Description automatically generated">
            <a:extLst>
              <a:ext uri="{FF2B5EF4-FFF2-40B4-BE49-F238E27FC236}">
                <a16:creationId xmlns:a16="http://schemas.microsoft.com/office/drawing/2014/main" id="{F5E5B2EE-283E-8C4A-8CD1-0A72954F5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489" y="4895624"/>
            <a:ext cx="765031" cy="287529"/>
          </a:xfrm>
          <a:prstGeom prst="rect">
            <a:avLst/>
          </a:prstGeom>
        </p:spPr>
      </p:pic>
      <p:grpSp>
        <p:nvGrpSpPr>
          <p:cNvPr id="8" name="Group 7">
            <a:extLst>
              <a:ext uri="{FF2B5EF4-FFF2-40B4-BE49-F238E27FC236}">
                <a16:creationId xmlns:a16="http://schemas.microsoft.com/office/drawing/2014/main" id="{EB683EB4-98F0-674D-BC53-479F8DC8D67C}"/>
              </a:ext>
            </a:extLst>
          </p:cNvPr>
          <p:cNvGrpSpPr/>
          <p:nvPr/>
        </p:nvGrpSpPr>
        <p:grpSpPr>
          <a:xfrm>
            <a:off x="1635270" y="2272266"/>
            <a:ext cx="5773130" cy="1170122"/>
            <a:chOff x="647046" y="1900650"/>
            <a:chExt cx="5110313" cy="1035777"/>
          </a:xfrm>
        </p:grpSpPr>
        <p:pic>
          <p:nvPicPr>
            <p:cNvPr id="4" name="Picture 3">
              <a:extLst>
                <a:ext uri="{FF2B5EF4-FFF2-40B4-BE49-F238E27FC236}">
                  <a16:creationId xmlns:a16="http://schemas.microsoft.com/office/drawing/2014/main" id="{D63EFCD3-BCA5-634E-85E0-856E6FFCF28F}"/>
                </a:ext>
              </a:extLst>
            </p:cNvPr>
            <p:cNvPicPr>
              <a:picLocks noChangeAspect="1"/>
            </p:cNvPicPr>
            <p:nvPr/>
          </p:nvPicPr>
          <p:blipFill rotWithShape="1">
            <a:blip r:embed="rId4"/>
            <a:srcRect r="31899"/>
            <a:stretch/>
          </p:blipFill>
          <p:spPr>
            <a:xfrm>
              <a:off x="712190" y="2584150"/>
              <a:ext cx="2324995" cy="285458"/>
            </a:xfrm>
            <a:prstGeom prst="rect">
              <a:avLst/>
            </a:prstGeom>
          </p:spPr>
        </p:pic>
        <p:sp>
          <p:nvSpPr>
            <p:cNvPr id="6" name="Rectangle 5">
              <a:extLst>
                <a:ext uri="{FF2B5EF4-FFF2-40B4-BE49-F238E27FC236}">
                  <a16:creationId xmlns:a16="http://schemas.microsoft.com/office/drawing/2014/main" id="{CAF2F89F-93F9-E740-91F5-BA3107D57C4A}"/>
                </a:ext>
              </a:extLst>
            </p:cNvPr>
            <p:cNvSpPr/>
            <p:nvPr/>
          </p:nvSpPr>
          <p:spPr>
            <a:xfrm>
              <a:off x="647046" y="1900650"/>
              <a:ext cx="4733060" cy="686095"/>
            </a:xfrm>
            <a:prstGeom prst="rect">
              <a:avLst/>
            </a:prstGeom>
          </p:spPr>
          <p:txBody>
            <a:bodyPr wrap="square">
              <a:spAutoFit/>
            </a:bodyPr>
            <a:lstStyle/>
            <a:p>
              <a:pPr>
                <a:lnSpc>
                  <a:spcPct val="130000"/>
                </a:lnSpc>
              </a:pPr>
              <a:r>
                <a:rPr lang="en-US" dirty="0">
                  <a:solidFill>
                    <a:srgbClr val="005084"/>
                  </a:solidFill>
                </a:rPr>
                <a:t>Review the complete third edition of the </a:t>
              </a:r>
              <a:br>
                <a:rPr lang="en-US" dirty="0">
                  <a:solidFill>
                    <a:srgbClr val="005084"/>
                  </a:solidFill>
                </a:rPr>
              </a:br>
              <a:r>
                <a:rPr lang="en-US" i="1" dirty="0">
                  <a:solidFill>
                    <a:srgbClr val="005084"/>
                  </a:solidFill>
                </a:rPr>
                <a:t>Liver Health Annual Trends Report</a:t>
              </a:r>
              <a:r>
                <a:rPr lang="en-US" dirty="0">
                  <a:solidFill>
                    <a:srgbClr val="005084"/>
                  </a:solidFill>
                </a:rPr>
                <a:t> at</a:t>
              </a:r>
            </a:p>
          </p:txBody>
        </p:sp>
        <p:sp>
          <p:nvSpPr>
            <p:cNvPr id="7" name="Rectangle 6">
              <a:extLst>
                <a:ext uri="{FF2B5EF4-FFF2-40B4-BE49-F238E27FC236}">
                  <a16:creationId xmlns:a16="http://schemas.microsoft.com/office/drawing/2014/main" id="{41626186-AF73-0848-ADDE-536D2CBAC05F}"/>
                </a:ext>
              </a:extLst>
            </p:cNvPr>
            <p:cNvSpPr/>
            <p:nvPr/>
          </p:nvSpPr>
          <p:spPr>
            <a:xfrm>
              <a:off x="2936229" y="2609499"/>
              <a:ext cx="2821130" cy="326928"/>
            </a:xfrm>
            <a:prstGeom prst="rect">
              <a:avLst/>
            </a:prstGeom>
          </p:spPr>
          <p:txBody>
            <a:bodyPr wrap="square">
              <a:spAutoFit/>
            </a:bodyPr>
            <a:lstStyle/>
            <a:p>
              <a:r>
                <a:rPr lang="en-US" b="1" dirty="0">
                  <a:solidFill>
                    <a:srgbClr val="005084"/>
                  </a:solidFill>
                </a:rPr>
                <a:t>.com/trends-report</a:t>
              </a:r>
            </a:p>
          </p:txBody>
        </p:sp>
      </p:grpSp>
      <p:sp>
        <p:nvSpPr>
          <p:cNvPr id="9" name="Rectangle 8">
            <a:extLst>
              <a:ext uri="{FF2B5EF4-FFF2-40B4-BE49-F238E27FC236}">
                <a16:creationId xmlns:a16="http://schemas.microsoft.com/office/drawing/2014/main" id="{A35F364A-C63E-E149-A85F-376C02F6CAF0}"/>
              </a:ext>
            </a:extLst>
          </p:cNvPr>
          <p:cNvSpPr/>
          <p:nvPr/>
        </p:nvSpPr>
        <p:spPr>
          <a:xfrm>
            <a:off x="1614487" y="5350753"/>
            <a:ext cx="6547657" cy="253916"/>
          </a:xfrm>
          <a:prstGeom prst="rect">
            <a:avLst/>
          </a:prstGeom>
        </p:spPr>
        <p:txBody>
          <a:bodyPr wrap="square" lIns="0" tIns="0" rIns="0" bIns="0">
            <a:spAutoFit/>
          </a:bodyPr>
          <a:lstStyle/>
          <a:p>
            <a:r>
              <a:rPr lang="en-US" sz="825" dirty="0">
                <a:solidFill>
                  <a:srgbClr val="211D1E"/>
                </a:solidFill>
                <a:latin typeface="+mj-lt"/>
              </a:rPr>
              <a:t>Salix Pharmaceuticals: 400 Somerset Corporate Blvd., Bridgewater, NJ 08807</a:t>
            </a:r>
          </a:p>
          <a:p>
            <a:r>
              <a:rPr lang="en-US" sz="825" dirty="0">
                <a:solidFill>
                  <a:srgbClr val="211D1E"/>
                </a:solidFill>
                <a:latin typeface="+mj-lt"/>
              </a:rPr>
              <a:t>© 2023 Salix Pharmaceuticals or its affiliates. 					HED.0107.USA.23</a:t>
            </a:r>
          </a:p>
        </p:txBody>
      </p:sp>
    </p:spTree>
    <p:extLst>
      <p:ext uri="{BB962C8B-B14F-4D97-AF65-F5344CB8AC3E}">
        <p14:creationId xmlns:p14="http://schemas.microsoft.com/office/powerpoint/2010/main" val="2066117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628650" y="5435648"/>
            <a:ext cx="7886700" cy="510327"/>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5</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49" y="557631"/>
            <a:ext cx="8177725" cy="356769"/>
          </a:xfrm>
        </p:spPr>
        <p:txBody>
          <a:bodyPr>
            <a:normAutofit/>
          </a:bodyPr>
          <a:lstStyle/>
          <a:p>
            <a:pPr marL="12700" indent="-12700"/>
            <a:r>
              <a:rPr lang="en-US" sz="1600" b="1" dirty="0"/>
              <a:t>Types of Liver Disease Participants Treat</a:t>
            </a:r>
          </a:p>
        </p:txBody>
      </p:sp>
      <p:sp>
        <p:nvSpPr>
          <p:cNvPr id="59" name="Text Placeholder 58">
            <a:extLst>
              <a:ext uri="{FF2B5EF4-FFF2-40B4-BE49-F238E27FC236}">
                <a16:creationId xmlns:a16="http://schemas.microsoft.com/office/drawing/2014/main" id="{D44F8944-3FA2-FAEA-FFB2-EA54242C1131}"/>
              </a:ext>
            </a:extLst>
          </p:cNvPr>
          <p:cNvSpPr>
            <a:spLocks noGrp="1"/>
          </p:cNvSpPr>
          <p:nvPr>
            <p:ph type="body" sz="quarter" idx="11"/>
          </p:nvPr>
        </p:nvSpPr>
        <p:spPr>
          <a:xfrm>
            <a:off x="0" y="1"/>
            <a:ext cx="9144000" cy="400110"/>
          </a:xfrm>
        </p:spPr>
        <p:txBody>
          <a:bodyPr/>
          <a:lstStyle/>
          <a:p>
            <a:r>
              <a:rPr lang="en-US" sz="1200" b="1" noProof="0" dirty="0">
                <a:solidFill>
                  <a:srgbClr val="0C73B0"/>
                </a:solidFill>
              </a:rPr>
              <a:t>Figure 1</a:t>
            </a:r>
            <a:r>
              <a:rPr lang="en-US" b="1" noProof="0" dirty="0">
                <a:solidFill>
                  <a:srgbClr val="0C73B0"/>
                </a:solidFill>
              </a:rPr>
              <a:t>  |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Methodology</a:t>
            </a:r>
            <a:r>
              <a:rPr kumimoji="0" lang="en-US" b="1" u="none" strike="noStrike" kern="1200" cap="none" spc="0" normalizeH="0" baseline="0" noProof="0" dirty="0">
                <a:ln>
                  <a:noFill/>
                </a:ln>
                <a:solidFill>
                  <a:srgbClr val="005084"/>
                </a:solidFill>
                <a:effectLst/>
                <a:uLnTx/>
                <a:uFillTx/>
                <a:ea typeface="+mn-ea"/>
              </a:rPr>
              <a:t>  |  </a:t>
            </a:r>
            <a:r>
              <a:rPr lang="en-US" sz="1200" i="1" dirty="0">
                <a:solidFill>
                  <a:srgbClr val="005084"/>
                </a:solidFill>
                <a:latin typeface="Arial" panose="020B0604020202020204" pitchFamily="34" charset="0"/>
                <a:cs typeface="Arial" panose="020B0604020202020204" pitchFamily="34" charset="0"/>
              </a:rPr>
              <a:t>Primary</a:t>
            </a:r>
            <a:r>
              <a:rPr lang="en-US" sz="1200" i="1" spc="-20" dirty="0">
                <a:solidFill>
                  <a:srgbClr val="005084"/>
                </a:solidFill>
                <a:latin typeface="Arial" panose="020B0604020202020204" pitchFamily="34" charset="0"/>
                <a:cs typeface="Arial" panose="020B0604020202020204" pitchFamily="34" charset="0"/>
              </a:rPr>
              <a:t> </a:t>
            </a:r>
            <a:r>
              <a:rPr lang="en-US" sz="1200" i="1" dirty="0">
                <a:solidFill>
                  <a:srgbClr val="005084"/>
                </a:solidFill>
                <a:latin typeface="Arial" panose="020B0604020202020204" pitchFamily="34" charset="0"/>
                <a:cs typeface="Arial" panose="020B0604020202020204" pitchFamily="34" charset="0"/>
              </a:rPr>
              <a:t>Market</a:t>
            </a:r>
            <a:r>
              <a:rPr lang="en-US" sz="1200" i="1" spc="-20" dirty="0">
                <a:solidFill>
                  <a:srgbClr val="005084"/>
                </a:solidFill>
                <a:latin typeface="Arial" panose="020B0604020202020204" pitchFamily="34" charset="0"/>
                <a:cs typeface="Arial" panose="020B0604020202020204" pitchFamily="34" charset="0"/>
              </a:rPr>
              <a:t> </a:t>
            </a:r>
            <a:r>
              <a:rPr lang="en-US" sz="1200" i="1" spc="-10" dirty="0">
                <a:solidFill>
                  <a:srgbClr val="005084"/>
                </a:solidFill>
                <a:latin typeface="Arial" panose="020B0604020202020204" pitchFamily="34" charset="0"/>
                <a:cs typeface="Arial" panose="020B0604020202020204" pitchFamily="34" charset="0"/>
              </a:rPr>
              <a:t>Research via Survey	</a:t>
            </a:r>
            <a:endParaRPr lang="en-US" sz="1200" i="1" dirty="0">
              <a:solidFill>
                <a:srgbClr val="005084"/>
              </a:solidFill>
              <a:latin typeface="Arial" panose="020B0604020202020204" pitchFamily="34" charset="0"/>
              <a:cs typeface="Arial" panose="020B0604020202020204" pitchFamily="34" charset="0"/>
            </a:endParaRPr>
          </a:p>
        </p:txBody>
      </p:sp>
      <p:pic>
        <p:nvPicPr>
          <p:cNvPr id="4" name="Picture 3" descr="A screenshot of a computer screen&#10;&#10;Description automatically generated">
            <a:extLst>
              <a:ext uri="{FF2B5EF4-FFF2-40B4-BE49-F238E27FC236}">
                <a16:creationId xmlns:a16="http://schemas.microsoft.com/office/drawing/2014/main" id="{E7F35F5B-55FE-13EB-7BC6-BBA3C6ACACDF}"/>
              </a:ext>
            </a:extLst>
          </p:cNvPr>
          <p:cNvPicPr>
            <a:picLocks noChangeAspect="1"/>
          </p:cNvPicPr>
          <p:nvPr/>
        </p:nvPicPr>
        <p:blipFill rotWithShape="1">
          <a:blip r:embed="rId3"/>
          <a:srcRect t="50000" r="2254" b="15000"/>
          <a:stretch/>
        </p:blipFill>
        <p:spPr>
          <a:xfrm>
            <a:off x="424542" y="1535427"/>
            <a:ext cx="7993318" cy="3704028"/>
          </a:xfrm>
          <a:prstGeom prst="rect">
            <a:avLst/>
          </a:prstGeom>
        </p:spPr>
      </p:pic>
      <p:sp>
        <p:nvSpPr>
          <p:cNvPr id="3" name="TextBox 2">
            <a:extLst>
              <a:ext uri="{FF2B5EF4-FFF2-40B4-BE49-F238E27FC236}">
                <a16:creationId xmlns:a16="http://schemas.microsoft.com/office/drawing/2014/main" id="{F23B3E36-37D5-71B6-4F6B-C70501D1F228}"/>
              </a:ext>
            </a:extLst>
          </p:cNvPr>
          <p:cNvSpPr txBox="1"/>
          <p:nvPr/>
        </p:nvSpPr>
        <p:spPr>
          <a:xfrm>
            <a:off x="628648" y="912025"/>
            <a:ext cx="8177725" cy="424732"/>
          </a:xfrm>
          <a:prstGeom prst="rect">
            <a:avLst/>
          </a:prstGeom>
          <a:noFill/>
        </p:spPr>
        <p:txBody>
          <a:bodyPr wrap="square" l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Q2. What percentage of the chronic liver disease patient population that you treat have the following conditions (total must equal 100%)?</a:t>
            </a:r>
          </a:p>
        </p:txBody>
      </p:sp>
    </p:spTree>
    <p:extLst>
      <p:ext uri="{BB962C8B-B14F-4D97-AF65-F5344CB8AC3E}">
        <p14:creationId xmlns:p14="http://schemas.microsoft.com/office/powerpoint/2010/main" val="2321287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628650" y="5126656"/>
            <a:ext cx="7886700" cy="53538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a:t>
            </a:r>
          </a:p>
          <a:p>
            <a:pPr>
              <a:spcBef>
                <a:spcPts val="400"/>
              </a:spcBef>
            </a:pPr>
            <a:r>
              <a:rPr lang="en-US" sz="800" dirty="0">
                <a:solidFill>
                  <a:schemeClr val="tx1">
                    <a:lumMod val="50000"/>
                    <a:lumOff val="50000"/>
                  </a:schemeClr>
                </a:solidFill>
              </a:rPr>
              <a:t>*This number is statistically significant at 95% confidence versus last year.</a:t>
            </a:r>
          </a:p>
          <a:p>
            <a:pPr>
              <a:spcBef>
                <a:spcPts val="400"/>
              </a:spcBef>
            </a:pPr>
            <a:r>
              <a:rPr lang="en-US" sz="800" dirty="0">
                <a:solidFill>
                  <a:schemeClr val="tx1">
                    <a:lumMod val="50000"/>
                    <a:lumOff val="50000"/>
                  </a:schemeClr>
                </a:solidFill>
              </a:rPr>
              <a:t>Values in parentheses indicate percent change from 2022.</a:t>
            </a:r>
          </a:p>
        </p:txBody>
      </p:sp>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6</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50" y="557631"/>
            <a:ext cx="7685356" cy="400110"/>
          </a:xfrm>
        </p:spPr>
        <p:txBody>
          <a:bodyPr>
            <a:norm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Average Number of Liver Disease Patients Seen Monthly</a:t>
            </a:r>
          </a:p>
        </p:txBody>
      </p:sp>
      <p:pic>
        <p:nvPicPr>
          <p:cNvPr id="3" name="Picture 2" descr="A screenshot of a computer screen&#10;&#10;Description automatically generated">
            <a:extLst>
              <a:ext uri="{FF2B5EF4-FFF2-40B4-BE49-F238E27FC236}">
                <a16:creationId xmlns:a16="http://schemas.microsoft.com/office/drawing/2014/main" id="{11FE69EB-9A58-305B-41F5-82A8E51F899A}"/>
              </a:ext>
            </a:extLst>
          </p:cNvPr>
          <p:cNvPicPr>
            <a:picLocks noChangeAspect="1"/>
          </p:cNvPicPr>
          <p:nvPr/>
        </p:nvPicPr>
        <p:blipFill rotWithShape="1">
          <a:blip r:embed="rId3"/>
          <a:srcRect l="8211" t="13750" r="26005" b="59792"/>
          <a:stretch/>
        </p:blipFill>
        <p:spPr>
          <a:xfrm>
            <a:off x="1146922" y="1651969"/>
            <a:ext cx="6571690" cy="3420512"/>
          </a:xfrm>
          <a:prstGeom prst="rect">
            <a:avLst/>
          </a:prstGeom>
        </p:spPr>
      </p:pic>
      <p:sp>
        <p:nvSpPr>
          <p:cNvPr id="7" name="Text Placeholder 6">
            <a:extLst>
              <a:ext uri="{FF2B5EF4-FFF2-40B4-BE49-F238E27FC236}">
                <a16:creationId xmlns:a16="http://schemas.microsoft.com/office/drawing/2014/main" id="{947EA289-68F5-D4C3-D5FD-69DF62FB84A9}"/>
              </a:ext>
            </a:extLst>
          </p:cNvPr>
          <p:cNvSpPr>
            <a:spLocks noGrp="1"/>
          </p:cNvSpPr>
          <p:nvPr>
            <p:ph type="body" sz="quarter" idx="11"/>
          </p:nvPr>
        </p:nvSpPr>
        <p:spPr/>
        <p:txBody>
          <a:bodyPr/>
          <a:lstStyle/>
          <a:p>
            <a:r>
              <a:rPr lang="en-US" sz="1200" b="1" noProof="0" dirty="0">
                <a:solidFill>
                  <a:srgbClr val="0C73B0"/>
                </a:solidFill>
              </a:rPr>
              <a:t>Figure 2</a:t>
            </a:r>
            <a:r>
              <a:rPr lang="en-US" b="1" noProof="0" dirty="0">
                <a:solidFill>
                  <a:srgbClr val="0C73B0"/>
                </a:solidFill>
              </a:rPr>
              <a:t>  |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Methodology</a:t>
            </a:r>
            <a:r>
              <a:rPr kumimoji="0" lang="en-US" b="1" u="none" strike="noStrike" kern="1200" cap="none" spc="0" normalizeH="0" baseline="0" noProof="0" dirty="0">
                <a:ln>
                  <a:noFill/>
                </a:ln>
                <a:solidFill>
                  <a:srgbClr val="005084"/>
                </a:solidFill>
                <a:effectLst/>
                <a:uLnTx/>
                <a:uFillTx/>
                <a:ea typeface="+mn-ea"/>
              </a:rPr>
              <a:t>  |  </a:t>
            </a:r>
            <a:r>
              <a:rPr lang="en-US" sz="1200" i="1" dirty="0">
                <a:solidFill>
                  <a:srgbClr val="005084"/>
                </a:solidFill>
                <a:latin typeface="Arial" panose="020B0604020202020204" pitchFamily="34" charset="0"/>
                <a:cs typeface="Arial" panose="020B0604020202020204" pitchFamily="34" charset="0"/>
              </a:rPr>
              <a:t>Primary</a:t>
            </a:r>
            <a:r>
              <a:rPr lang="en-US" sz="1200" i="1" spc="-20" dirty="0">
                <a:solidFill>
                  <a:srgbClr val="005084"/>
                </a:solidFill>
                <a:latin typeface="Arial" panose="020B0604020202020204" pitchFamily="34" charset="0"/>
                <a:cs typeface="Arial" panose="020B0604020202020204" pitchFamily="34" charset="0"/>
              </a:rPr>
              <a:t> </a:t>
            </a:r>
            <a:r>
              <a:rPr lang="en-US" sz="1200" i="1" dirty="0">
                <a:solidFill>
                  <a:srgbClr val="005084"/>
                </a:solidFill>
                <a:latin typeface="Arial" panose="020B0604020202020204" pitchFamily="34" charset="0"/>
                <a:cs typeface="Arial" panose="020B0604020202020204" pitchFamily="34" charset="0"/>
              </a:rPr>
              <a:t>Market</a:t>
            </a:r>
            <a:r>
              <a:rPr lang="en-US" sz="1200" i="1" spc="-20" dirty="0">
                <a:solidFill>
                  <a:srgbClr val="005084"/>
                </a:solidFill>
                <a:latin typeface="Arial" panose="020B0604020202020204" pitchFamily="34" charset="0"/>
                <a:cs typeface="Arial" panose="020B0604020202020204" pitchFamily="34" charset="0"/>
              </a:rPr>
              <a:t> </a:t>
            </a:r>
            <a:r>
              <a:rPr lang="en-US" sz="1200" i="1" spc="-10" dirty="0">
                <a:solidFill>
                  <a:srgbClr val="005084"/>
                </a:solidFill>
                <a:latin typeface="Arial" panose="020B0604020202020204" pitchFamily="34" charset="0"/>
                <a:cs typeface="Arial" panose="020B0604020202020204" pitchFamily="34" charset="0"/>
              </a:rPr>
              <a:t>Research via Survey	</a:t>
            </a:r>
            <a:endParaRPr lang="en-US" sz="1200" i="1" dirty="0">
              <a:solidFill>
                <a:srgbClr val="005084"/>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3FB7116-FBC5-E2C8-D91B-E15788020961}"/>
              </a:ext>
            </a:extLst>
          </p:cNvPr>
          <p:cNvSpPr txBox="1"/>
          <p:nvPr/>
        </p:nvSpPr>
        <p:spPr>
          <a:xfrm>
            <a:off x="628650" y="923733"/>
            <a:ext cx="8233996" cy="258532"/>
          </a:xfrm>
          <a:prstGeom prst="rect">
            <a:avLst/>
          </a:prstGeom>
          <a:noFill/>
        </p:spPr>
        <p:txBody>
          <a:bodyPr wrap="square" l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SQF. On average, how many chronic liver disease and cirrhotic patients do you personally see/treat in a typical month?</a:t>
            </a:r>
          </a:p>
        </p:txBody>
      </p:sp>
    </p:spTree>
    <p:extLst>
      <p:ext uri="{BB962C8B-B14F-4D97-AF65-F5344CB8AC3E}">
        <p14:creationId xmlns:p14="http://schemas.microsoft.com/office/powerpoint/2010/main" val="501246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628650" y="5501637"/>
            <a:ext cx="7886700" cy="989349"/>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100 NPs/PAs). </a:t>
            </a:r>
          </a:p>
          <a:p>
            <a:pPr>
              <a:spcBef>
                <a:spcPts val="400"/>
              </a:spcBef>
            </a:pPr>
            <a:r>
              <a:rPr lang="en-US" sz="800" dirty="0">
                <a:solidFill>
                  <a:schemeClr val="tx1">
                    <a:lumMod val="50000"/>
                    <a:lumOff val="50000"/>
                  </a:schemeClr>
                </a:solidFill>
              </a:rPr>
              <a:t>*This number is statistically significant at 95% confidence versus Gastroenterologists and Hospital-based Specialists. </a:t>
            </a:r>
          </a:p>
          <a:p>
            <a:pPr>
              <a:spcBef>
                <a:spcPts val="400"/>
              </a:spcBef>
            </a:pPr>
            <a:r>
              <a:rPr lang="en-US" sz="800" dirty="0">
                <a:solidFill>
                  <a:schemeClr val="tx1">
                    <a:lumMod val="50000"/>
                    <a:lumOff val="50000"/>
                  </a:schemeClr>
                </a:solidFill>
              </a:rPr>
              <a:t>†This number is statistically significant at 95% confidence versus all others. </a:t>
            </a:r>
          </a:p>
          <a:p>
            <a:pPr>
              <a:spcBef>
                <a:spcPts val="400"/>
              </a:spcBef>
            </a:pPr>
            <a:r>
              <a:rPr lang="en-US" sz="800" dirty="0">
                <a:solidFill>
                  <a:schemeClr val="tx1">
                    <a:lumMod val="50000"/>
                    <a:lumOff val="50000"/>
                  </a:schemeClr>
                </a:solidFill>
              </a:rPr>
              <a:t>‡This number is statistically significant at 95% confidence versus PCPs. </a:t>
            </a:r>
          </a:p>
          <a:p>
            <a:pPr>
              <a:spcBef>
                <a:spcPts val="400"/>
              </a:spcBef>
            </a:pPr>
            <a:r>
              <a:rPr lang="en-US" sz="800" dirty="0">
                <a:solidFill>
                  <a:schemeClr val="tx1">
                    <a:lumMod val="50000"/>
                    <a:lumOff val="50000"/>
                  </a:schemeClr>
                </a:solidFill>
              </a:rPr>
              <a:t>§This number is statistically significant at 95% confidence versus Gastroenterologists and PCPs. </a:t>
            </a:r>
          </a:p>
        </p:txBody>
      </p:sp>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7</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50" y="557631"/>
            <a:ext cx="7745673" cy="1434536"/>
          </a:xfrm>
        </p:spPr>
        <p:txBody>
          <a:bodyPr>
            <a:norm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Respondent Time Spent Doing Work-related Tasks</a:t>
            </a:r>
          </a:p>
        </p:txBody>
      </p:sp>
      <p:pic>
        <p:nvPicPr>
          <p:cNvPr id="4" name="Picture 3" descr="A screenshot of a computer screen&#10;&#10;Description automatically generated">
            <a:extLst>
              <a:ext uri="{FF2B5EF4-FFF2-40B4-BE49-F238E27FC236}">
                <a16:creationId xmlns:a16="http://schemas.microsoft.com/office/drawing/2014/main" id="{903E15A7-5BC3-83E1-1CF9-D0D58A6865D8}"/>
              </a:ext>
            </a:extLst>
          </p:cNvPr>
          <p:cNvPicPr>
            <a:picLocks noChangeAspect="1"/>
          </p:cNvPicPr>
          <p:nvPr/>
        </p:nvPicPr>
        <p:blipFill rotWithShape="1">
          <a:blip r:embed="rId3"/>
          <a:srcRect l="6259" t="55604" r="46205" b="6132"/>
          <a:stretch/>
        </p:blipFill>
        <p:spPr>
          <a:xfrm>
            <a:off x="409803" y="1313065"/>
            <a:ext cx="3960719" cy="4125908"/>
          </a:xfrm>
          <a:prstGeom prst="rect">
            <a:avLst/>
          </a:prstGeom>
        </p:spPr>
      </p:pic>
      <p:sp>
        <p:nvSpPr>
          <p:cNvPr id="9" name="object 5">
            <a:extLst>
              <a:ext uri="{FF2B5EF4-FFF2-40B4-BE49-F238E27FC236}">
                <a16:creationId xmlns:a16="http://schemas.microsoft.com/office/drawing/2014/main" id="{4D7C3300-656F-948C-E625-177B059C2952}"/>
              </a:ext>
            </a:extLst>
          </p:cNvPr>
          <p:cNvSpPr/>
          <p:nvPr/>
        </p:nvSpPr>
        <p:spPr>
          <a:xfrm>
            <a:off x="4570963" y="3570896"/>
            <a:ext cx="4573037" cy="989349"/>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11" name="object 6">
            <a:extLst>
              <a:ext uri="{FF2B5EF4-FFF2-40B4-BE49-F238E27FC236}">
                <a16:creationId xmlns:a16="http://schemas.microsoft.com/office/drawing/2014/main" id="{216D16BD-7A23-7A8C-4249-D2FE1ACF7BFC}"/>
              </a:ext>
            </a:extLst>
          </p:cNvPr>
          <p:cNvSpPr txBox="1"/>
          <p:nvPr/>
        </p:nvSpPr>
        <p:spPr>
          <a:xfrm>
            <a:off x="4838700" y="3717917"/>
            <a:ext cx="3561381" cy="633315"/>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Respondents located in urban and suburban areas spend twice as much time securing reimbursement versus rural providers (6% versus 3%).</a:t>
            </a:r>
            <a:endParaRPr lang="en-US" sz="1200" b="1" dirty="0">
              <a:solidFill>
                <a:srgbClr val="0C73B1"/>
              </a:solidFill>
              <a:latin typeface="+mj-lt"/>
              <a:cs typeface="OpenSans-Semibold"/>
            </a:endParaRPr>
          </a:p>
        </p:txBody>
      </p:sp>
      <p:pic>
        <p:nvPicPr>
          <p:cNvPr id="13" name="Picture 12" descr="A screenshot of a computer screen&#10;&#10;Description automatically generated">
            <a:extLst>
              <a:ext uri="{FF2B5EF4-FFF2-40B4-BE49-F238E27FC236}">
                <a16:creationId xmlns:a16="http://schemas.microsoft.com/office/drawing/2014/main" id="{AD17CB5C-F6A1-C7EB-F2E0-9FCFE7211670}"/>
              </a:ext>
            </a:extLst>
          </p:cNvPr>
          <p:cNvPicPr>
            <a:picLocks noChangeAspect="1"/>
          </p:cNvPicPr>
          <p:nvPr/>
        </p:nvPicPr>
        <p:blipFill rotWithShape="1">
          <a:blip r:embed="rId3"/>
          <a:srcRect l="54446" t="55604" r="3051" b="26066"/>
          <a:stretch/>
        </p:blipFill>
        <p:spPr>
          <a:xfrm>
            <a:off x="4832940" y="1414760"/>
            <a:ext cx="3541383" cy="1976437"/>
          </a:xfrm>
          <a:prstGeom prst="rect">
            <a:avLst/>
          </a:prstGeom>
        </p:spPr>
      </p:pic>
      <p:sp>
        <p:nvSpPr>
          <p:cNvPr id="6" name="TextBox 5">
            <a:extLst>
              <a:ext uri="{FF2B5EF4-FFF2-40B4-BE49-F238E27FC236}">
                <a16:creationId xmlns:a16="http://schemas.microsoft.com/office/drawing/2014/main" id="{B11D1364-7816-185A-09EE-F1B67EEAA955}"/>
              </a:ext>
            </a:extLst>
          </p:cNvPr>
          <p:cNvSpPr txBox="1"/>
          <p:nvPr/>
        </p:nvSpPr>
        <p:spPr>
          <a:xfrm>
            <a:off x="629687" y="914400"/>
            <a:ext cx="8514313" cy="258532"/>
          </a:xfrm>
          <a:prstGeom prst="rect">
            <a:avLst/>
          </a:prstGeom>
          <a:noFill/>
        </p:spPr>
        <p:txBody>
          <a:bodyPr wrap="square" l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Q3.21. In an average week, how much time do you spend doing the following activities?</a:t>
            </a:r>
          </a:p>
        </p:txBody>
      </p:sp>
      <p:sp>
        <p:nvSpPr>
          <p:cNvPr id="12" name="Text Placeholder 11">
            <a:extLst>
              <a:ext uri="{FF2B5EF4-FFF2-40B4-BE49-F238E27FC236}">
                <a16:creationId xmlns:a16="http://schemas.microsoft.com/office/drawing/2014/main" id="{572FB032-49E1-6970-82E9-64CD0E53B566}"/>
              </a:ext>
            </a:extLst>
          </p:cNvPr>
          <p:cNvSpPr>
            <a:spLocks noGrp="1"/>
          </p:cNvSpPr>
          <p:nvPr>
            <p:ph type="body" sz="quarter" idx="11"/>
          </p:nvPr>
        </p:nvSpPr>
        <p:spPr/>
        <p:txBody>
          <a:bodyPr/>
          <a:lstStyle/>
          <a:p>
            <a:r>
              <a:rPr lang="en-US" sz="1200" b="1" noProof="0" dirty="0">
                <a:solidFill>
                  <a:srgbClr val="0C73B0"/>
                </a:solidFill>
              </a:rPr>
              <a:t>Figure 3</a:t>
            </a:r>
            <a:r>
              <a:rPr lang="en-US" b="1" noProof="0" dirty="0">
                <a:solidFill>
                  <a:srgbClr val="0C73B0"/>
                </a:solidFill>
              </a:rPr>
              <a:t>  |  </a:t>
            </a:r>
            <a:r>
              <a:rPr kumimoji="0" lang="en-US" sz="1200" b="1" i="0" u="none" strike="noStrike" kern="1200" cap="none" spc="0" normalizeH="0" baseline="0" noProof="0" dirty="0">
                <a:ln>
                  <a:noFill/>
                </a:ln>
                <a:solidFill>
                  <a:srgbClr val="005084"/>
                </a:solidFill>
                <a:effectLst/>
                <a:uLnTx/>
                <a:uFillTx/>
                <a:latin typeface="Arial" panose="020B0604020202020204" pitchFamily="34" charset="0"/>
                <a:ea typeface="+mn-ea"/>
                <a:cs typeface="Arial" panose="020B0604020202020204" pitchFamily="34" charset="0"/>
              </a:rPr>
              <a:t>Methodology</a:t>
            </a:r>
            <a:r>
              <a:rPr kumimoji="0" lang="en-US" b="1" u="none" strike="noStrike" kern="1200" cap="none" spc="0" normalizeH="0" baseline="0" noProof="0" dirty="0">
                <a:ln>
                  <a:noFill/>
                </a:ln>
                <a:solidFill>
                  <a:srgbClr val="005084"/>
                </a:solidFill>
                <a:effectLst/>
                <a:uLnTx/>
                <a:uFillTx/>
                <a:ea typeface="+mn-ea"/>
              </a:rPr>
              <a:t>  |  </a:t>
            </a:r>
            <a:r>
              <a:rPr lang="en-US" sz="1200" i="1" dirty="0">
                <a:solidFill>
                  <a:srgbClr val="005084"/>
                </a:solidFill>
                <a:latin typeface="Arial" panose="020B0604020202020204" pitchFamily="34" charset="0"/>
                <a:cs typeface="Arial" panose="020B0604020202020204" pitchFamily="34" charset="0"/>
              </a:rPr>
              <a:t>Primary</a:t>
            </a:r>
            <a:r>
              <a:rPr lang="en-US" sz="1200" i="1" spc="-20" dirty="0">
                <a:solidFill>
                  <a:srgbClr val="005084"/>
                </a:solidFill>
                <a:latin typeface="Arial" panose="020B0604020202020204" pitchFamily="34" charset="0"/>
                <a:cs typeface="Arial" panose="020B0604020202020204" pitchFamily="34" charset="0"/>
              </a:rPr>
              <a:t> </a:t>
            </a:r>
            <a:r>
              <a:rPr lang="en-US" sz="1200" i="1" dirty="0">
                <a:solidFill>
                  <a:srgbClr val="005084"/>
                </a:solidFill>
                <a:latin typeface="Arial" panose="020B0604020202020204" pitchFamily="34" charset="0"/>
                <a:cs typeface="Arial" panose="020B0604020202020204" pitchFamily="34" charset="0"/>
              </a:rPr>
              <a:t>Market</a:t>
            </a:r>
            <a:r>
              <a:rPr lang="en-US" sz="1200" i="1" spc="-20" dirty="0">
                <a:solidFill>
                  <a:srgbClr val="005084"/>
                </a:solidFill>
                <a:latin typeface="Arial" panose="020B0604020202020204" pitchFamily="34" charset="0"/>
                <a:cs typeface="Arial" panose="020B0604020202020204" pitchFamily="34" charset="0"/>
              </a:rPr>
              <a:t> </a:t>
            </a:r>
            <a:r>
              <a:rPr lang="en-US" sz="1200" i="1" spc="-10" dirty="0">
                <a:solidFill>
                  <a:srgbClr val="005084"/>
                </a:solidFill>
                <a:latin typeface="Arial" panose="020B0604020202020204" pitchFamily="34" charset="0"/>
                <a:cs typeface="Arial" panose="020B0604020202020204" pitchFamily="34" charset="0"/>
              </a:rPr>
              <a:t>Research via Survey	</a:t>
            </a:r>
            <a:endParaRPr lang="en-US" sz="1200" i="1" dirty="0">
              <a:solidFill>
                <a:srgbClr val="00508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7764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8</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49" y="557630"/>
            <a:ext cx="8409385" cy="620241"/>
          </a:xfrm>
        </p:spPr>
        <p:txBody>
          <a:bodyPr>
            <a:normAutofit/>
          </a:bodyPr>
          <a:lstStyle/>
          <a:p>
            <a:pPr marL="1038225" indent="-1038225">
              <a:defRPr/>
            </a:pPr>
            <a:r>
              <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Changes Observed in Liver Disease Incidence Versus Pre-pandemic Levels</a:t>
            </a:r>
          </a:p>
        </p:txBody>
      </p:sp>
      <p:sp>
        <p:nvSpPr>
          <p:cNvPr id="13" name="Text Placeholder 12">
            <a:extLst>
              <a:ext uri="{FF2B5EF4-FFF2-40B4-BE49-F238E27FC236}">
                <a16:creationId xmlns:a16="http://schemas.microsoft.com/office/drawing/2014/main" id="{17851514-30CD-79AA-C29E-F8939BE2E2AB}"/>
              </a:ext>
            </a:extLst>
          </p:cNvPr>
          <p:cNvSpPr>
            <a:spLocks noGrp="1"/>
          </p:cNvSpPr>
          <p:nvPr>
            <p:ph type="body" sz="quarter" idx="11"/>
          </p:nvPr>
        </p:nvSpPr>
        <p:spPr/>
        <p:txBody>
          <a:bodyPr/>
          <a:lstStyle/>
          <a:p>
            <a:r>
              <a:rPr lang="en-US" sz="1200" b="1" noProof="0" dirty="0">
                <a:solidFill>
                  <a:srgbClr val="0C73B0"/>
                </a:solidFill>
              </a:rPr>
              <a:t>Figure 4</a:t>
            </a:r>
            <a:r>
              <a:rPr lang="en-US" b="1" noProof="0" dirty="0">
                <a:solidFill>
                  <a:srgbClr val="0C73B0"/>
                </a:solidFill>
              </a:rPr>
              <a:t>  |  </a:t>
            </a:r>
            <a:r>
              <a:rPr lang="en-US" b="1" dirty="0"/>
              <a:t>Burden of Illness  |  </a:t>
            </a:r>
            <a:r>
              <a:rPr lang="en-US" i="1" dirty="0"/>
              <a:t>Primary Market Research via Survey</a:t>
            </a:r>
          </a:p>
        </p:txBody>
      </p:sp>
      <p:grpSp>
        <p:nvGrpSpPr>
          <p:cNvPr id="14" name="Group 13">
            <a:extLst>
              <a:ext uri="{FF2B5EF4-FFF2-40B4-BE49-F238E27FC236}">
                <a16:creationId xmlns:a16="http://schemas.microsoft.com/office/drawing/2014/main" id="{3D59F97C-1B02-E619-3A0A-E10395DF587C}"/>
              </a:ext>
            </a:extLst>
          </p:cNvPr>
          <p:cNvGrpSpPr/>
          <p:nvPr/>
        </p:nvGrpSpPr>
        <p:grpSpPr>
          <a:xfrm>
            <a:off x="-84407" y="950860"/>
            <a:ext cx="5950634" cy="5632779"/>
            <a:chOff x="2434997" y="1177871"/>
            <a:chExt cx="5026469" cy="4757979"/>
          </a:xfrm>
        </p:grpSpPr>
        <p:pic>
          <p:nvPicPr>
            <p:cNvPr id="4" name="Picture 3" descr="A screenshot of a graph&#10;&#10;Description automatically generated">
              <a:extLst>
                <a:ext uri="{FF2B5EF4-FFF2-40B4-BE49-F238E27FC236}">
                  <a16:creationId xmlns:a16="http://schemas.microsoft.com/office/drawing/2014/main" id="{B669EA9D-BAF6-7748-12DE-18EF6A1D3A20}"/>
                </a:ext>
              </a:extLst>
            </p:cNvPr>
            <p:cNvPicPr>
              <a:picLocks noChangeAspect="1"/>
            </p:cNvPicPr>
            <p:nvPr/>
          </p:nvPicPr>
          <p:blipFill rotWithShape="1">
            <a:blip r:embed="rId3"/>
            <a:srcRect t="16892" r="8202" b="13728"/>
            <a:stretch/>
          </p:blipFill>
          <p:spPr>
            <a:xfrm>
              <a:off x="2434997" y="1177871"/>
              <a:ext cx="4864705" cy="4757979"/>
            </a:xfrm>
            <a:prstGeom prst="rect">
              <a:avLst/>
            </a:prstGeom>
          </p:spPr>
        </p:pic>
        <p:sp>
          <p:nvSpPr>
            <p:cNvPr id="12" name="Rectangle 11">
              <a:extLst>
                <a:ext uri="{FF2B5EF4-FFF2-40B4-BE49-F238E27FC236}">
                  <a16:creationId xmlns:a16="http://schemas.microsoft.com/office/drawing/2014/main" id="{D8897738-CFE4-4E83-A841-816D94794CEA}"/>
                </a:ext>
              </a:extLst>
            </p:cNvPr>
            <p:cNvSpPr/>
            <p:nvPr/>
          </p:nvSpPr>
          <p:spPr>
            <a:xfrm>
              <a:off x="5315919" y="3099661"/>
              <a:ext cx="2145547" cy="22937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FC5B1B0-3321-57D3-29A2-8EB1301E4D93}"/>
                </a:ext>
              </a:extLst>
            </p:cNvPr>
            <p:cNvSpPr/>
            <p:nvPr/>
          </p:nvSpPr>
          <p:spPr>
            <a:xfrm>
              <a:off x="5909556" y="1752564"/>
              <a:ext cx="1228868" cy="8046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4838700" y="4749143"/>
            <a:ext cx="3797203" cy="1319656"/>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a:t>
            </a:r>
            <a:br>
              <a:rPr lang="en-US" sz="800" dirty="0">
                <a:solidFill>
                  <a:schemeClr val="tx1">
                    <a:lumMod val="50000"/>
                    <a:lumOff val="50000"/>
                  </a:schemeClr>
                </a:solidFill>
              </a:rPr>
            </a:br>
            <a:r>
              <a:rPr lang="en-US" sz="800" dirty="0">
                <a:solidFill>
                  <a:schemeClr val="tx1">
                    <a:lumMod val="50000"/>
                    <a:lumOff val="50000"/>
                  </a:schemeClr>
                </a:solidFill>
              </a:rPr>
              <a:t>100 NPs/PAs).</a:t>
            </a:r>
          </a:p>
          <a:p>
            <a:pPr>
              <a:spcBef>
                <a:spcPts val="400"/>
              </a:spcBef>
            </a:pPr>
            <a:r>
              <a:rPr lang="en-US" sz="800" dirty="0">
                <a:solidFill>
                  <a:schemeClr val="tx1">
                    <a:lumMod val="50000"/>
                    <a:lumOff val="50000"/>
                  </a:schemeClr>
                </a:solidFill>
              </a:rPr>
              <a:t>*This number is statistically significant at 95% confidence versus Hospital-based Specialists.</a:t>
            </a:r>
          </a:p>
          <a:p>
            <a:pPr>
              <a:spcBef>
                <a:spcPts val="400"/>
              </a:spcBef>
            </a:pPr>
            <a:r>
              <a:rPr lang="en-US" sz="800" dirty="0">
                <a:solidFill>
                  <a:schemeClr val="tx1">
                    <a:lumMod val="50000"/>
                    <a:lumOff val="50000"/>
                  </a:schemeClr>
                </a:solidFill>
              </a:rPr>
              <a:t>†This number is statistically significant at 95% confidence versus Hospital-based Specialists and PCPs.</a:t>
            </a:r>
          </a:p>
          <a:p>
            <a:pPr>
              <a:spcBef>
                <a:spcPts val="400"/>
              </a:spcBef>
            </a:pPr>
            <a:r>
              <a:rPr lang="en-US" sz="800" dirty="0">
                <a:solidFill>
                  <a:schemeClr val="tx1">
                    <a:lumMod val="50000"/>
                    <a:lumOff val="50000"/>
                  </a:schemeClr>
                </a:solidFill>
              </a:rPr>
              <a:t>‡This number is statistically significant at 95% confidence versus Hospital-based Specialists and Gastroenterologists.</a:t>
            </a:r>
          </a:p>
        </p:txBody>
      </p:sp>
      <p:grpSp>
        <p:nvGrpSpPr>
          <p:cNvPr id="17" name="Group 16">
            <a:extLst>
              <a:ext uri="{FF2B5EF4-FFF2-40B4-BE49-F238E27FC236}">
                <a16:creationId xmlns:a16="http://schemas.microsoft.com/office/drawing/2014/main" id="{EE82E72C-086D-B89A-192D-6E69FA97585C}"/>
              </a:ext>
            </a:extLst>
          </p:cNvPr>
          <p:cNvGrpSpPr/>
          <p:nvPr/>
        </p:nvGrpSpPr>
        <p:grpSpPr>
          <a:xfrm>
            <a:off x="4572000" y="3194460"/>
            <a:ext cx="4572000" cy="1713876"/>
            <a:chOff x="4572000" y="1955167"/>
            <a:chExt cx="4572000" cy="1356212"/>
          </a:xfrm>
        </p:grpSpPr>
        <p:sp>
          <p:nvSpPr>
            <p:cNvPr id="8" name="object 5">
              <a:extLst>
                <a:ext uri="{FF2B5EF4-FFF2-40B4-BE49-F238E27FC236}">
                  <a16:creationId xmlns:a16="http://schemas.microsoft.com/office/drawing/2014/main" id="{263F9836-6D29-1249-973D-182ED113C6F9}"/>
                </a:ext>
              </a:extLst>
            </p:cNvPr>
            <p:cNvSpPr/>
            <p:nvPr/>
          </p:nvSpPr>
          <p:spPr>
            <a:xfrm>
              <a:off x="4572000" y="1955167"/>
              <a:ext cx="4572000" cy="1319656"/>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9" name="object 6">
              <a:extLst>
                <a:ext uri="{FF2B5EF4-FFF2-40B4-BE49-F238E27FC236}">
                  <a16:creationId xmlns:a16="http://schemas.microsoft.com/office/drawing/2014/main" id="{5640D2FE-CDAC-134F-0B06-BAAD17BB8DD7}"/>
                </a:ext>
              </a:extLst>
            </p:cNvPr>
            <p:cNvSpPr txBox="1"/>
            <p:nvPr/>
          </p:nvSpPr>
          <p:spPr>
            <a:xfrm>
              <a:off x="4838700" y="2063620"/>
              <a:ext cx="3899407" cy="1247759"/>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In the last calendar year, as compared to pre-pandemic levels, 41% of gastroenterologists saw an increase in nonalcoholic fatty liver disease (NAFLD), 38% reported increases in nonalcoholic steatohepatitis (NASH), and 33% of gastroenterologists saw an increase in alcohol-associated liver disease (ALD). Similar increases were reported by NPs/PAs.</a:t>
              </a:r>
              <a:endParaRPr lang="en-US" sz="1200" b="1" dirty="0">
                <a:solidFill>
                  <a:srgbClr val="0C73B1"/>
                </a:solidFill>
                <a:latin typeface="+mj-lt"/>
                <a:cs typeface="OpenSans-Semibold"/>
              </a:endParaRPr>
            </a:p>
          </p:txBody>
        </p:sp>
      </p:grpSp>
      <p:pic>
        <p:nvPicPr>
          <p:cNvPr id="16" name="Picture 15" descr="A screenshot of a graph&#10;&#10;Description automatically generated">
            <a:extLst>
              <a:ext uri="{FF2B5EF4-FFF2-40B4-BE49-F238E27FC236}">
                <a16:creationId xmlns:a16="http://schemas.microsoft.com/office/drawing/2014/main" id="{E5D2F61D-3754-727E-F9FF-65E7538CB40F}"/>
              </a:ext>
            </a:extLst>
          </p:cNvPr>
          <p:cNvPicPr>
            <a:picLocks noChangeAspect="1"/>
          </p:cNvPicPr>
          <p:nvPr/>
        </p:nvPicPr>
        <p:blipFill rotWithShape="1">
          <a:blip r:embed="rId3"/>
          <a:srcRect l="65920" t="25376" r="10325" b="63030"/>
          <a:stretch/>
        </p:blipFill>
        <p:spPr>
          <a:xfrm>
            <a:off x="4738876" y="1803969"/>
            <a:ext cx="1981607" cy="1251550"/>
          </a:xfrm>
          <a:prstGeom prst="rect">
            <a:avLst/>
          </a:prstGeom>
        </p:spPr>
      </p:pic>
      <p:sp>
        <p:nvSpPr>
          <p:cNvPr id="7" name="TextBox 6">
            <a:extLst>
              <a:ext uri="{FF2B5EF4-FFF2-40B4-BE49-F238E27FC236}">
                <a16:creationId xmlns:a16="http://schemas.microsoft.com/office/drawing/2014/main" id="{6C026219-FCFD-CB69-5434-748AE83B8132}"/>
              </a:ext>
            </a:extLst>
          </p:cNvPr>
          <p:cNvSpPr txBox="1"/>
          <p:nvPr/>
        </p:nvSpPr>
        <p:spPr>
          <a:xfrm>
            <a:off x="4838700" y="1013419"/>
            <a:ext cx="3763566" cy="727122"/>
          </a:xfrm>
          <a:prstGeom prst="rect">
            <a:avLst/>
          </a:prstGeom>
          <a:noFill/>
        </p:spPr>
        <p:txBody>
          <a:bodyPr wrap="square" lIns="0" tIns="0" rIns="0" bIns="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Q3.24. Please indicate any changes in the incidence of the following types of liver disease patients that you or your institution experienced in the last calendar year as compared to 3 years ago (pre-pandemic). Please use a 7-point scale, where 1=significantly decreased and 7=significantly increased.</a:t>
            </a:r>
          </a:p>
        </p:txBody>
      </p:sp>
    </p:spTree>
    <p:extLst>
      <p:ext uri="{BB962C8B-B14F-4D97-AF65-F5344CB8AC3E}">
        <p14:creationId xmlns:p14="http://schemas.microsoft.com/office/powerpoint/2010/main" val="4008634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7B03464-DB97-1E10-50E6-FD6E7079CB51}"/>
              </a:ext>
            </a:extLst>
          </p:cNvPr>
          <p:cNvGrpSpPr/>
          <p:nvPr/>
        </p:nvGrpSpPr>
        <p:grpSpPr>
          <a:xfrm>
            <a:off x="149306" y="1531117"/>
            <a:ext cx="5861165" cy="5001802"/>
            <a:chOff x="628648" y="1327475"/>
            <a:chExt cx="4407376" cy="3761167"/>
          </a:xfrm>
        </p:grpSpPr>
        <p:pic>
          <p:nvPicPr>
            <p:cNvPr id="3" name="Picture 2" descr="A screenshot of a graph&#10;&#10;Description automatically generated">
              <a:extLst>
                <a:ext uri="{FF2B5EF4-FFF2-40B4-BE49-F238E27FC236}">
                  <a16:creationId xmlns:a16="http://schemas.microsoft.com/office/drawing/2014/main" id="{8F28EBFA-5ACC-0D56-36FF-E600B0DB83FA}"/>
                </a:ext>
              </a:extLst>
            </p:cNvPr>
            <p:cNvPicPr>
              <a:picLocks noChangeAspect="1"/>
            </p:cNvPicPr>
            <p:nvPr/>
          </p:nvPicPr>
          <p:blipFill rotWithShape="1">
            <a:blip r:embed="rId3"/>
            <a:srcRect l="7230" t="20917" r="9601" b="24239"/>
            <a:stretch/>
          </p:blipFill>
          <p:spPr>
            <a:xfrm>
              <a:off x="628648" y="1327475"/>
              <a:ext cx="4407375" cy="3761167"/>
            </a:xfrm>
            <a:prstGeom prst="rect">
              <a:avLst/>
            </a:prstGeom>
          </p:spPr>
        </p:pic>
        <p:sp>
          <p:nvSpPr>
            <p:cNvPr id="11" name="Rectangle 10">
              <a:extLst>
                <a:ext uri="{FF2B5EF4-FFF2-40B4-BE49-F238E27FC236}">
                  <a16:creationId xmlns:a16="http://schemas.microsoft.com/office/drawing/2014/main" id="{E1A74F51-2BBF-97B0-E539-D0E363FB63FB}"/>
                </a:ext>
              </a:extLst>
            </p:cNvPr>
            <p:cNvSpPr/>
            <p:nvPr/>
          </p:nvSpPr>
          <p:spPr>
            <a:xfrm>
              <a:off x="3251802" y="2001428"/>
              <a:ext cx="1784222" cy="28410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Slide Number Placeholder 2">
            <a:extLst>
              <a:ext uri="{FF2B5EF4-FFF2-40B4-BE49-F238E27FC236}">
                <a16:creationId xmlns:a16="http://schemas.microsoft.com/office/drawing/2014/main" id="{991CC6FA-686E-F64C-B488-087F9C5F0D7A}"/>
              </a:ext>
            </a:extLst>
          </p:cNvPr>
          <p:cNvSpPr>
            <a:spLocks noGrp="1"/>
          </p:cNvSpPr>
          <p:nvPr>
            <p:ph type="sldNum" sz="quarter" idx="4"/>
          </p:nvPr>
        </p:nvSpPr>
        <p:spPr/>
        <p:txBody>
          <a:bodyPr/>
          <a:lstStyle>
            <a:lvl1pPr algn="r">
              <a:defRPr sz="900">
                <a:solidFill>
                  <a:srgbClr val="000000"/>
                </a:solidFill>
                <a:latin typeface="Arial" panose="020B0604020202020204" pitchFamily="34" charset="0"/>
                <a:cs typeface="Arial" panose="020B0604020202020204" pitchFamily="34" charset="0"/>
              </a:defRPr>
            </a:lvl1pPr>
          </a:lstStyle>
          <a:p>
            <a:fld id="{B4C418BB-1784-46AF-9935-8D4420794891}" type="slidenum">
              <a:rPr lang="en-US" smtClean="0"/>
              <a:pPr/>
              <a:t>9</a:t>
            </a:fld>
            <a:endParaRPr lang="en-US" dirty="0"/>
          </a:p>
        </p:txBody>
      </p:sp>
      <p:sp>
        <p:nvSpPr>
          <p:cNvPr id="54" name="Text Placeholder 53">
            <a:extLst>
              <a:ext uri="{FF2B5EF4-FFF2-40B4-BE49-F238E27FC236}">
                <a16:creationId xmlns:a16="http://schemas.microsoft.com/office/drawing/2014/main" id="{7170C58C-9720-DECE-CEF8-CA1E32ECBE9C}"/>
              </a:ext>
            </a:extLst>
          </p:cNvPr>
          <p:cNvSpPr>
            <a:spLocks noGrp="1"/>
          </p:cNvSpPr>
          <p:nvPr>
            <p:ph type="body" sz="quarter" idx="10"/>
          </p:nvPr>
        </p:nvSpPr>
        <p:spPr>
          <a:xfrm>
            <a:off x="628648" y="557630"/>
            <a:ext cx="7973617" cy="431804"/>
          </a:xfrm>
        </p:spPr>
        <p:txBody>
          <a:bodyPr>
            <a:normAutofit/>
          </a:bodyPr>
          <a:lstStyle/>
          <a:p>
            <a:pPr marL="12700" indent="-12700">
              <a:defRPr/>
            </a:pPr>
            <a:r>
              <a:rPr kumimoji="0" lang="en-US" sz="1600" b="1" i="0" u="none" strike="noStrike" kern="1200" cap="none" spc="-20" normalizeH="0" noProof="0" dirty="0">
                <a:ln>
                  <a:noFill/>
                </a:ln>
                <a:solidFill>
                  <a:prstClr val="black"/>
                </a:solidFill>
                <a:effectLst/>
                <a:uLnTx/>
                <a:uFillTx/>
                <a:latin typeface="Arial" panose="020B0604020202020204" pitchFamily="34" charset="0"/>
                <a:ea typeface="+mn-ea"/>
                <a:cs typeface="Arial" panose="020B0604020202020204" pitchFamily="34" charset="0"/>
              </a:rPr>
              <a:t>Changes Observed in Liver Disease–related Factors Versus Pre-pandemic Levels</a:t>
            </a:r>
          </a:p>
        </p:txBody>
      </p:sp>
      <p:sp>
        <p:nvSpPr>
          <p:cNvPr id="13" name="Text Placeholder 12">
            <a:extLst>
              <a:ext uri="{FF2B5EF4-FFF2-40B4-BE49-F238E27FC236}">
                <a16:creationId xmlns:a16="http://schemas.microsoft.com/office/drawing/2014/main" id="{17851514-30CD-79AA-C29E-F8939BE2E2AB}"/>
              </a:ext>
            </a:extLst>
          </p:cNvPr>
          <p:cNvSpPr>
            <a:spLocks noGrp="1"/>
          </p:cNvSpPr>
          <p:nvPr>
            <p:ph type="body" sz="quarter" idx="11"/>
          </p:nvPr>
        </p:nvSpPr>
        <p:spPr/>
        <p:txBody>
          <a:bodyPr/>
          <a:lstStyle/>
          <a:p>
            <a:r>
              <a:rPr lang="en-US" sz="1200" b="1" noProof="0" dirty="0">
                <a:solidFill>
                  <a:srgbClr val="0C73B0"/>
                </a:solidFill>
              </a:rPr>
              <a:t>Figure 5</a:t>
            </a:r>
            <a:r>
              <a:rPr lang="en-US" b="1" noProof="0" dirty="0">
                <a:solidFill>
                  <a:srgbClr val="0C73B0"/>
                </a:solidFill>
              </a:rPr>
              <a:t>  |  </a:t>
            </a:r>
            <a:r>
              <a:rPr lang="en-US" b="1" dirty="0"/>
              <a:t>Burden of Illness  |  </a:t>
            </a:r>
            <a:r>
              <a:rPr lang="en-US" i="1" dirty="0"/>
              <a:t>Primary Market Research via Survey</a:t>
            </a:r>
          </a:p>
        </p:txBody>
      </p:sp>
      <p:sp>
        <p:nvSpPr>
          <p:cNvPr id="5" name="Text Placeholder 8">
            <a:extLst>
              <a:ext uri="{FF2B5EF4-FFF2-40B4-BE49-F238E27FC236}">
                <a16:creationId xmlns:a16="http://schemas.microsoft.com/office/drawing/2014/main" id="{40BFCB95-8A49-9745-89F7-1F9C6840EBD7}"/>
              </a:ext>
            </a:extLst>
          </p:cNvPr>
          <p:cNvSpPr txBox="1">
            <a:spLocks/>
          </p:cNvSpPr>
          <p:nvPr/>
        </p:nvSpPr>
        <p:spPr>
          <a:xfrm>
            <a:off x="4851579" y="4923252"/>
            <a:ext cx="3899407" cy="1096458"/>
          </a:xfrm>
          <a:prstGeom prst="rect">
            <a:avLst/>
          </a:prstGeom>
        </p:spPr>
        <p:txBody>
          <a:bodyPr lIns="0" tIns="0" rIns="0" bIns="0" anchor="b">
            <a:no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400"/>
              </a:spcBef>
            </a:pPr>
            <a:r>
              <a:rPr lang="en-US" sz="800" dirty="0">
                <a:solidFill>
                  <a:schemeClr val="tx1">
                    <a:lumMod val="50000"/>
                    <a:lumOff val="50000"/>
                  </a:schemeClr>
                </a:solidFill>
              </a:rPr>
              <a:t>N=400 (100 Gastroenterologists, 100 Hospital-based Specialists, 100 PCPs, </a:t>
            </a:r>
            <a:br>
              <a:rPr lang="en-US" sz="800" dirty="0">
                <a:solidFill>
                  <a:schemeClr val="tx1">
                    <a:lumMod val="50000"/>
                    <a:lumOff val="50000"/>
                  </a:schemeClr>
                </a:solidFill>
              </a:rPr>
            </a:br>
            <a:r>
              <a:rPr lang="en-US" sz="800" dirty="0">
                <a:solidFill>
                  <a:schemeClr val="tx1">
                    <a:lumMod val="50000"/>
                    <a:lumOff val="50000"/>
                  </a:schemeClr>
                </a:solidFill>
              </a:rPr>
              <a:t>100 NPs/PAs).</a:t>
            </a:r>
          </a:p>
          <a:p>
            <a:pPr>
              <a:spcBef>
                <a:spcPts val="400"/>
              </a:spcBef>
            </a:pPr>
            <a:r>
              <a:rPr lang="en-US" sz="800" dirty="0">
                <a:solidFill>
                  <a:schemeClr val="tx1">
                    <a:lumMod val="50000"/>
                    <a:lumOff val="50000"/>
                  </a:schemeClr>
                </a:solidFill>
              </a:rPr>
              <a:t>*This number is statistically significant at 95% confidence versus Gastroenterologists and Hospital-based Specialists.</a:t>
            </a:r>
          </a:p>
          <a:p>
            <a:pPr>
              <a:spcBef>
                <a:spcPts val="400"/>
              </a:spcBef>
            </a:pPr>
            <a:r>
              <a:rPr lang="en-US" sz="800" dirty="0">
                <a:solidFill>
                  <a:schemeClr val="tx1">
                    <a:lumMod val="50000"/>
                    <a:lumOff val="50000"/>
                  </a:schemeClr>
                </a:solidFill>
              </a:rPr>
              <a:t>†This number is statistically significant at 95% confidence versus PCPs.</a:t>
            </a:r>
          </a:p>
        </p:txBody>
      </p:sp>
      <p:grpSp>
        <p:nvGrpSpPr>
          <p:cNvPr id="16" name="Group 15">
            <a:extLst>
              <a:ext uri="{FF2B5EF4-FFF2-40B4-BE49-F238E27FC236}">
                <a16:creationId xmlns:a16="http://schemas.microsoft.com/office/drawing/2014/main" id="{3B840128-4AE9-DF91-0140-FEC0492A94D9}"/>
              </a:ext>
            </a:extLst>
          </p:cNvPr>
          <p:cNvGrpSpPr/>
          <p:nvPr/>
        </p:nvGrpSpPr>
        <p:grpSpPr>
          <a:xfrm>
            <a:off x="4572000" y="2953654"/>
            <a:ext cx="4572000" cy="1813932"/>
            <a:chOff x="4572000" y="3458454"/>
            <a:chExt cx="4572000" cy="1813932"/>
          </a:xfrm>
        </p:grpSpPr>
        <p:sp>
          <p:nvSpPr>
            <p:cNvPr id="8" name="object 5">
              <a:extLst>
                <a:ext uri="{FF2B5EF4-FFF2-40B4-BE49-F238E27FC236}">
                  <a16:creationId xmlns:a16="http://schemas.microsoft.com/office/drawing/2014/main" id="{263F9836-6D29-1249-973D-182ED113C6F9}"/>
                </a:ext>
              </a:extLst>
            </p:cNvPr>
            <p:cNvSpPr/>
            <p:nvPr/>
          </p:nvSpPr>
          <p:spPr>
            <a:xfrm>
              <a:off x="4572000" y="3458454"/>
              <a:ext cx="4572000" cy="1813932"/>
            </a:xfrm>
            <a:custGeom>
              <a:avLst/>
              <a:gdLst/>
              <a:ahLst/>
              <a:cxnLst/>
              <a:rect l="l" t="t" r="r" b="b"/>
              <a:pathLst>
                <a:path w="7315200" h="1203960">
                  <a:moveTo>
                    <a:pt x="7315200" y="0"/>
                  </a:moveTo>
                  <a:lnTo>
                    <a:pt x="0" y="0"/>
                  </a:lnTo>
                  <a:lnTo>
                    <a:pt x="0" y="1203452"/>
                  </a:lnTo>
                  <a:lnTo>
                    <a:pt x="7315200" y="1203452"/>
                  </a:lnTo>
                  <a:lnTo>
                    <a:pt x="7315200" y="0"/>
                  </a:lnTo>
                  <a:close/>
                </a:path>
              </a:pathLst>
            </a:custGeom>
            <a:solidFill>
              <a:srgbClr val="EAF1FA"/>
            </a:solidFill>
          </p:spPr>
          <p:txBody>
            <a:bodyPr wrap="square" lIns="0" tIns="0" rIns="0" bIns="0" rtlCol="0"/>
            <a:lstStyle/>
            <a:p>
              <a:endParaRPr dirty="0"/>
            </a:p>
          </p:txBody>
        </p:sp>
        <p:sp>
          <p:nvSpPr>
            <p:cNvPr id="9" name="object 6">
              <a:extLst>
                <a:ext uri="{FF2B5EF4-FFF2-40B4-BE49-F238E27FC236}">
                  <a16:creationId xmlns:a16="http://schemas.microsoft.com/office/drawing/2014/main" id="{5640D2FE-CDAC-134F-0B06-BAAD17BB8DD7}"/>
                </a:ext>
              </a:extLst>
            </p:cNvPr>
            <p:cNvSpPr txBox="1"/>
            <p:nvPr/>
          </p:nvSpPr>
          <p:spPr>
            <a:xfrm>
              <a:off x="4851578" y="3523932"/>
              <a:ext cx="3886529" cy="1595052"/>
            </a:xfrm>
            <a:prstGeom prst="rect">
              <a:avLst/>
            </a:prstGeom>
          </p:spPr>
          <p:txBody>
            <a:bodyPr vert="horz" wrap="square" lIns="0" tIns="68580" rIns="0" bIns="0" rtlCol="0">
              <a:spAutoFit/>
            </a:bodyPr>
            <a:lstStyle/>
            <a:p>
              <a:pPr marL="12699">
                <a:lnSpc>
                  <a:spcPts val="1480"/>
                </a:lnSpc>
                <a:spcBef>
                  <a:spcPts val="600"/>
                </a:spcBef>
              </a:pPr>
              <a:r>
                <a:rPr lang="en-US" sz="1200" dirty="0">
                  <a:solidFill>
                    <a:srgbClr val="0C73B1"/>
                  </a:solidFill>
                  <a:latin typeface="+mj-lt"/>
                  <a:cs typeface="OpenSans-Semibold"/>
                </a:rPr>
                <a:t>In the last calendar year, as compared to pre-pandemic levels, 32% of gastroenterologists report observing increases in the number of patients presenting with elevated liver enzymes, 28% report seeing an increase in hospitalizations due to alcoholic cirrhosis, and 20% report seeing increases in younger patients requiring liver transplantation. NPs/PAs saw a 49% increase in elevated liver enzymes versus pre-pandemic levels.</a:t>
              </a:r>
              <a:endParaRPr lang="en-US" sz="1200" b="1" dirty="0">
                <a:solidFill>
                  <a:srgbClr val="0C73B1"/>
                </a:solidFill>
                <a:latin typeface="+mj-lt"/>
                <a:cs typeface="OpenSans-Semibold"/>
              </a:endParaRPr>
            </a:p>
          </p:txBody>
        </p:sp>
      </p:grpSp>
      <p:pic>
        <p:nvPicPr>
          <p:cNvPr id="17" name="Picture 16" descr="A screenshot of a graph&#10;&#10;Description automatically generated">
            <a:extLst>
              <a:ext uri="{FF2B5EF4-FFF2-40B4-BE49-F238E27FC236}">
                <a16:creationId xmlns:a16="http://schemas.microsoft.com/office/drawing/2014/main" id="{DC3764CB-8520-58AC-D669-4D382D2A0065}"/>
              </a:ext>
            </a:extLst>
          </p:cNvPr>
          <p:cNvPicPr>
            <a:picLocks noChangeAspect="1"/>
          </p:cNvPicPr>
          <p:nvPr/>
        </p:nvPicPr>
        <p:blipFill rotWithShape="1">
          <a:blip r:embed="rId4"/>
          <a:srcRect l="65920" t="25376" r="10325" b="63030"/>
          <a:stretch/>
        </p:blipFill>
        <p:spPr>
          <a:xfrm>
            <a:off x="5429964" y="1546438"/>
            <a:ext cx="1981607" cy="1251550"/>
          </a:xfrm>
          <a:prstGeom prst="rect">
            <a:avLst/>
          </a:prstGeom>
        </p:spPr>
      </p:pic>
      <p:sp>
        <p:nvSpPr>
          <p:cNvPr id="19" name="TextBox 18">
            <a:extLst>
              <a:ext uri="{FF2B5EF4-FFF2-40B4-BE49-F238E27FC236}">
                <a16:creationId xmlns:a16="http://schemas.microsoft.com/office/drawing/2014/main" id="{BC3060B6-2B61-8039-5FC0-645CF835B2F9}"/>
              </a:ext>
            </a:extLst>
          </p:cNvPr>
          <p:cNvSpPr txBox="1"/>
          <p:nvPr/>
        </p:nvSpPr>
        <p:spPr>
          <a:xfrm>
            <a:off x="628648" y="919224"/>
            <a:ext cx="8109459" cy="549381"/>
          </a:xfrm>
          <a:prstGeom prst="rect">
            <a:avLst/>
          </a:prstGeom>
          <a:noFill/>
        </p:spPr>
        <p:txBody>
          <a:bodyPr wrap="square" lIns="0">
            <a:spAutoFit/>
          </a:bodyPr>
          <a:lstStyle/>
          <a:p>
            <a:pPr marL="12700" marR="0" lvl="0" indent="-127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0" i="1"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rPr>
              <a:t>Q3.25. Please indicate any changes that you or your institution experienced as it pertains to your adult liver disease patients in the last calendar year as compared to 3 years ago (pre-pandemic). Please use a 7-point scale, where 1=significantly decreased and 7=significantly increased.</a:t>
            </a:r>
          </a:p>
        </p:txBody>
      </p:sp>
    </p:spTree>
    <p:extLst>
      <p:ext uri="{BB962C8B-B14F-4D97-AF65-F5344CB8AC3E}">
        <p14:creationId xmlns:p14="http://schemas.microsoft.com/office/powerpoint/2010/main" val="11610010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47"/>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27823</TotalTime>
  <Words>11407</Words>
  <Application>Microsoft Office PowerPoint</Application>
  <PresentationFormat>On-screen Show (4:3)</PresentationFormat>
  <Paragraphs>757</Paragraphs>
  <Slides>47</Slides>
  <Notes>47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47</vt:i4>
      </vt:variant>
    </vt:vector>
  </HeadingPairs>
  <TitlesOfParts>
    <vt:vector size="49" baseType="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Liver Health  ANNUAL TRENDS REPORT</dc:title>
  <dc:creator>Hannah Cassel</dc:creator>
  <cp:lastModifiedBy>Caryl</cp:lastModifiedBy>
  <cp:revision>86</cp:revision>
  <dcterms:created xsi:type="dcterms:W3CDTF">2021-09-28T12:52:22Z</dcterms:created>
  <dcterms:modified xsi:type="dcterms:W3CDTF">2023-11-10T16:06:42Z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137E34AF-D3BC-441D-B363-12168149B658</vt:lpwstr>
  </property>
  <property fmtid="{D5CDD505-2E9C-101B-9397-08002B2CF9AE}" pid="3" name="ArticulatePath">
    <vt:lpwstr>23-SXP-0002-1 LHATR3 Presentation Slides_V4_110923</vt:lpwstr>
  </property>
</Properties>
</file>